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8" r:id="rId3"/>
    <p:sldId id="260" r:id="rId4"/>
    <p:sldId id="261" r:id="rId5"/>
    <p:sldId id="264" r:id="rId6"/>
    <p:sldId id="265" r:id="rId7"/>
    <p:sldId id="262" r:id="rId8"/>
    <p:sldId id="263" r:id="rId9"/>
    <p:sldId id="272" r:id="rId10"/>
    <p:sldId id="273" r:id="rId11"/>
    <p:sldId id="267" r:id="rId12"/>
    <p:sldId id="274" r:id="rId13"/>
    <p:sldId id="268" r:id="rId14"/>
    <p:sldId id="275" r:id="rId15"/>
    <p:sldId id="277" r:id="rId16"/>
    <p:sldId id="269" r:id="rId17"/>
  </p:sldIdLst>
  <p:sldSz cx="9144000" cy="6858000" type="screen4x3"/>
  <p:notesSz cx="6877050" cy="10001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1276" autoAdjust="0"/>
  </p:normalViewPr>
  <p:slideViewPr>
    <p:cSldViewPr>
      <p:cViewPr varScale="1">
        <p:scale>
          <a:sx n="33" d="100"/>
          <a:sy n="33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286A7-7A54-4FF0-A38E-67590BBD82B9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BE9B9048-25D0-4158-9994-04BB2B74FE46}">
      <dgm:prSet custT="1"/>
      <dgm:spPr/>
      <dgm:t>
        <a:bodyPr/>
        <a:lstStyle/>
        <a:p>
          <a:r>
            <a:rPr lang="it-IT" sz="2500" b="1" dirty="0" smtClean="0"/>
            <a:t>Rappresentanti del Corpo Diplomatico africano interessati ad illustrare le opportunità economiche e commerciali offerte dai propri Paesi</a:t>
          </a:r>
          <a:endParaRPr lang="it-IT" sz="2500" dirty="0"/>
        </a:p>
      </dgm:t>
    </dgm:pt>
    <dgm:pt modelId="{C816A21F-7CEB-4960-879E-3A2ACA735DC8}" type="parTrans" cxnId="{4BD90D96-453C-4A89-BBFC-19DC5980BEF0}">
      <dgm:prSet/>
      <dgm:spPr/>
      <dgm:t>
        <a:bodyPr/>
        <a:lstStyle/>
        <a:p>
          <a:endParaRPr lang="it-IT"/>
        </a:p>
      </dgm:t>
    </dgm:pt>
    <dgm:pt modelId="{10322998-EF84-48EC-9A87-BD50377E0CA2}" type="sibTrans" cxnId="{4BD90D96-453C-4A89-BBFC-19DC5980BEF0}">
      <dgm:prSet/>
      <dgm:spPr/>
      <dgm:t>
        <a:bodyPr/>
        <a:lstStyle/>
        <a:p>
          <a:endParaRPr lang="it-IT"/>
        </a:p>
      </dgm:t>
    </dgm:pt>
    <dgm:pt modelId="{17251E57-DDF6-4F6B-A214-373816695AA7}">
      <dgm:prSet custT="1"/>
      <dgm:spPr/>
      <dgm:t>
        <a:bodyPr/>
        <a:lstStyle/>
        <a:p>
          <a:r>
            <a:rPr lang="it-IT" sz="2500" b="1" dirty="0" smtClean="0"/>
            <a:t>Imprenditori interessati ad esplorare opportunità di collaborazione economica e commerciale con i Paesi africani</a:t>
          </a:r>
          <a:endParaRPr lang="it-IT" sz="2500" dirty="0"/>
        </a:p>
      </dgm:t>
    </dgm:pt>
    <dgm:pt modelId="{F381510B-0A09-4A78-8497-0D919C880CCA}" type="parTrans" cxnId="{DB59C1FA-36D5-409B-AED1-29C0FB752BB0}">
      <dgm:prSet/>
      <dgm:spPr/>
      <dgm:t>
        <a:bodyPr/>
        <a:lstStyle/>
        <a:p>
          <a:endParaRPr lang="it-IT"/>
        </a:p>
      </dgm:t>
    </dgm:pt>
    <dgm:pt modelId="{73188254-04F8-4D58-A36D-14CD432D9E65}" type="sibTrans" cxnId="{DB59C1FA-36D5-409B-AED1-29C0FB752BB0}">
      <dgm:prSet/>
      <dgm:spPr/>
      <dgm:t>
        <a:bodyPr/>
        <a:lstStyle/>
        <a:p>
          <a:endParaRPr lang="it-IT"/>
        </a:p>
      </dgm:t>
    </dgm:pt>
    <dgm:pt modelId="{1472317D-FFF9-43D2-A228-98D203F822B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Nuovo asse di intervento :</a:t>
          </a:r>
        </a:p>
        <a:p>
          <a:pPr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dirty="0" smtClean="0">
              <a:solidFill>
                <a:schemeClr val="tx1"/>
              </a:solidFill>
            </a:rPr>
            <a:t>Incontri tra rappresentanti del corpo diplomatico africano ed esponenti del mondo economico e imprenditoriale umbro</a:t>
          </a:r>
          <a:r>
            <a:rPr lang="it-IT" sz="2800" b="1" smtClean="0">
              <a:solidFill>
                <a:schemeClr val="tx1"/>
              </a:solidFill>
            </a:rPr>
            <a:t>,  finalizzati a stimolare </a:t>
          </a:r>
          <a:r>
            <a:rPr lang="it-IT" sz="2800" b="1" dirty="0" smtClean="0">
              <a:solidFill>
                <a:schemeClr val="tx1"/>
              </a:solidFill>
            </a:rPr>
            <a:t>la nascita di collaborazioni </a:t>
          </a:r>
          <a:r>
            <a:rPr lang="it-IT" sz="2800" b="1" smtClean="0">
              <a:solidFill>
                <a:schemeClr val="tx1"/>
              </a:solidFill>
            </a:rPr>
            <a:t>e sinergie tra </a:t>
          </a:r>
          <a:r>
            <a:rPr lang="it-IT" sz="2800" b="1" dirty="0" smtClean="0">
              <a:solidFill>
                <a:schemeClr val="tx1"/>
              </a:solidFill>
            </a:rPr>
            <a:t>Umbria e Africa, di reciproco interesse e vantaggio. </a:t>
          </a:r>
          <a:endParaRPr lang="it-IT" sz="2800" dirty="0">
            <a:solidFill>
              <a:schemeClr val="tx1"/>
            </a:solidFill>
          </a:endParaRPr>
        </a:p>
      </dgm:t>
    </dgm:pt>
    <dgm:pt modelId="{6033FE42-A4B3-437B-BFBE-1F683AC17203}" type="parTrans" cxnId="{36B77F09-EC20-4369-B0EA-B6CEE1713E38}">
      <dgm:prSet/>
      <dgm:spPr/>
      <dgm:t>
        <a:bodyPr/>
        <a:lstStyle/>
        <a:p>
          <a:endParaRPr lang="it-IT"/>
        </a:p>
      </dgm:t>
    </dgm:pt>
    <dgm:pt modelId="{91A1BFF8-5884-4F6F-A83A-4085BB7A9E43}" type="sibTrans" cxnId="{36B77F09-EC20-4369-B0EA-B6CEE1713E38}">
      <dgm:prSet/>
      <dgm:spPr/>
      <dgm:t>
        <a:bodyPr/>
        <a:lstStyle/>
        <a:p>
          <a:endParaRPr lang="it-IT"/>
        </a:p>
      </dgm:t>
    </dgm:pt>
    <dgm:pt modelId="{D9B6E1F0-859B-447C-8A07-748A300E24AF}" type="pres">
      <dgm:prSet presAssocID="{888286A7-7A54-4FF0-A38E-67590BBD82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582DD9-C6DC-4CDD-A4A7-1CDA6F794B22}" type="pres">
      <dgm:prSet presAssocID="{17251E57-DDF6-4F6B-A214-373816695A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FE907A-632F-4116-895B-33263B7DBB5F}" type="pres">
      <dgm:prSet presAssocID="{73188254-04F8-4D58-A36D-14CD432D9E65}" presName="sibTrans" presStyleCnt="0"/>
      <dgm:spPr/>
    </dgm:pt>
    <dgm:pt modelId="{1FA48BC1-E9C7-4F3A-A840-01D577CB4A2C}" type="pres">
      <dgm:prSet presAssocID="{BE9B9048-25D0-4158-9994-04BB2B74FE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67FAD1-BE99-4AE4-974A-8393D45FC03B}" type="pres">
      <dgm:prSet presAssocID="{10322998-EF84-48EC-9A87-BD50377E0CA2}" presName="sibTrans" presStyleCnt="0"/>
      <dgm:spPr/>
    </dgm:pt>
    <dgm:pt modelId="{BBC5725B-92F5-4DA1-837B-937F4DC5A8A8}" type="pres">
      <dgm:prSet presAssocID="{1472317D-FFF9-43D2-A228-98D203F822B6}" presName="node" presStyleLbl="node1" presStyleIdx="2" presStyleCnt="3" custScaleX="245269" custScaleY="1183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E0A572-6D6F-4932-9126-2B67F71EFCBF}" type="presOf" srcId="{17251E57-DDF6-4F6B-A214-373816695AA7}" destId="{2F582DD9-C6DC-4CDD-A4A7-1CDA6F794B22}" srcOrd="0" destOrd="0" presId="urn:microsoft.com/office/officeart/2005/8/layout/default"/>
    <dgm:cxn modelId="{4BD90D96-453C-4A89-BBFC-19DC5980BEF0}" srcId="{888286A7-7A54-4FF0-A38E-67590BBD82B9}" destId="{BE9B9048-25D0-4158-9994-04BB2B74FE46}" srcOrd="1" destOrd="0" parTransId="{C816A21F-7CEB-4960-879E-3A2ACA735DC8}" sibTransId="{10322998-EF84-48EC-9A87-BD50377E0CA2}"/>
    <dgm:cxn modelId="{199CFE00-7DBF-4C8C-B31D-8566903B50B2}" type="presOf" srcId="{1472317D-FFF9-43D2-A228-98D203F822B6}" destId="{BBC5725B-92F5-4DA1-837B-937F4DC5A8A8}" srcOrd="0" destOrd="0" presId="urn:microsoft.com/office/officeart/2005/8/layout/default"/>
    <dgm:cxn modelId="{3D192187-747F-4828-BE3A-370BF9EBBA5D}" type="presOf" srcId="{888286A7-7A54-4FF0-A38E-67590BBD82B9}" destId="{D9B6E1F0-859B-447C-8A07-748A300E24AF}" srcOrd="0" destOrd="0" presId="urn:microsoft.com/office/officeart/2005/8/layout/default"/>
    <dgm:cxn modelId="{2AED2BBF-4B68-4221-80FE-0B26397745AC}" type="presOf" srcId="{BE9B9048-25D0-4158-9994-04BB2B74FE46}" destId="{1FA48BC1-E9C7-4F3A-A840-01D577CB4A2C}" srcOrd="0" destOrd="0" presId="urn:microsoft.com/office/officeart/2005/8/layout/default"/>
    <dgm:cxn modelId="{36B77F09-EC20-4369-B0EA-B6CEE1713E38}" srcId="{888286A7-7A54-4FF0-A38E-67590BBD82B9}" destId="{1472317D-FFF9-43D2-A228-98D203F822B6}" srcOrd="2" destOrd="0" parTransId="{6033FE42-A4B3-437B-BFBE-1F683AC17203}" sibTransId="{91A1BFF8-5884-4F6F-A83A-4085BB7A9E43}"/>
    <dgm:cxn modelId="{DB59C1FA-36D5-409B-AED1-29C0FB752BB0}" srcId="{888286A7-7A54-4FF0-A38E-67590BBD82B9}" destId="{17251E57-DDF6-4F6B-A214-373816695AA7}" srcOrd="0" destOrd="0" parTransId="{F381510B-0A09-4A78-8497-0D919C880CCA}" sibTransId="{73188254-04F8-4D58-A36D-14CD432D9E65}"/>
    <dgm:cxn modelId="{BFF535EE-DA21-4A19-8E5F-EE7530783F12}" type="presParOf" srcId="{D9B6E1F0-859B-447C-8A07-748A300E24AF}" destId="{2F582DD9-C6DC-4CDD-A4A7-1CDA6F794B22}" srcOrd="0" destOrd="0" presId="urn:microsoft.com/office/officeart/2005/8/layout/default"/>
    <dgm:cxn modelId="{2AD1B1C5-6D62-4921-92DB-05BE6C8E50C6}" type="presParOf" srcId="{D9B6E1F0-859B-447C-8A07-748A300E24AF}" destId="{09FE907A-632F-4116-895B-33263B7DBB5F}" srcOrd="1" destOrd="0" presId="urn:microsoft.com/office/officeart/2005/8/layout/default"/>
    <dgm:cxn modelId="{913765FB-3393-439E-9385-C121D50B3360}" type="presParOf" srcId="{D9B6E1F0-859B-447C-8A07-748A300E24AF}" destId="{1FA48BC1-E9C7-4F3A-A840-01D577CB4A2C}" srcOrd="2" destOrd="0" presId="urn:microsoft.com/office/officeart/2005/8/layout/default"/>
    <dgm:cxn modelId="{FA5D6FE9-C63D-4018-9649-E948D7921F40}" type="presParOf" srcId="{D9B6E1F0-859B-447C-8A07-748A300E24AF}" destId="{B367FAD1-BE99-4AE4-974A-8393D45FC03B}" srcOrd="3" destOrd="0" presId="urn:microsoft.com/office/officeart/2005/8/layout/default"/>
    <dgm:cxn modelId="{F98FE08B-A3AE-4297-BE7A-2DCECED5FE94}" type="presParOf" srcId="{D9B6E1F0-859B-447C-8A07-748A300E24AF}" destId="{BBC5725B-92F5-4DA1-837B-937F4DC5A8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C3E681A-2EFD-4E0F-B176-44E11DD752B1}" type="datetimeFigureOut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BC022D-5565-466B-9A2D-589250AF189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1987" name="Segnaposto numero diapositiva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442" tIns="48221" rIns="96442" bIns="48221" anchor="b"/>
          <a:lstStyle/>
          <a:p>
            <a:pPr algn="r">
              <a:defRPr/>
            </a:pPr>
            <a:fld id="{A1538C5E-0C07-43B0-8D60-EB5DE545E9CE}" type="slidenum">
              <a:rPr lang="it-IT" sz="1300">
                <a:latin typeface="+mn-lt"/>
              </a:rPr>
              <a:pPr algn="r">
                <a:defRPr/>
              </a:pPr>
              <a:t>1</a:t>
            </a:fld>
            <a:endParaRPr lang="it-IT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EF8DB-6A80-4DB4-A488-2713CF09AD9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mtClean="0">
              <a:ea typeface="Times New Roman" pitchFamily="18" charset="0"/>
              <a:cs typeface="Arial" charset="0"/>
            </a:endParaRP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5ED19-DA32-4B19-8BF2-70D00CA9DA5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C3191-3C34-401C-BCA5-FEB6A4A7AD8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mtClean="0">
              <a:ea typeface="Times New Roman" pitchFamily="18" charset="0"/>
              <a:cs typeface="Arial" charset="0"/>
            </a:endParaRPr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33C70-0247-45C9-90DD-7187A20587F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99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95291-FA59-4B0E-AF31-9FC40FB23EE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1987" name="Segnaposto numero diapositiva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442" tIns="48221" rIns="96442" bIns="48221" anchor="b"/>
          <a:lstStyle/>
          <a:p>
            <a:pPr algn="r">
              <a:defRPr/>
            </a:pPr>
            <a:fld id="{73DD8F19-309D-41F8-9192-EA5C99A43A7B}" type="slidenum">
              <a:rPr lang="it-IT" sz="1300">
                <a:latin typeface="+mn-lt"/>
              </a:rPr>
              <a:pPr algn="r">
                <a:defRPr/>
              </a:pPr>
              <a:t>15</a:t>
            </a:fld>
            <a:endParaRPr lang="it-IT" sz="13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20943B-CB83-484C-BD60-83414E6C247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D7ED2F-24FC-4247-884F-4E8A92092F2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z="130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33BD1F-7596-489C-B69F-8B3D392A4CB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04B0F-40EE-4C71-9653-043C6633DB4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5BE66-23F0-45DF-BBD5-D1AE75281F4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A425E-AD15-4CA6-9D6F-1D690AF2E77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3613" eaLnBrk="1" hangingPunct="1">
              <a:spcBef>
                <a:spcPct val="0"/>
              </a:spcBef>
            </a:pPr>
            <a:endParaRPr lang="it-IT" sz="1300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99D15-7F34-4CC6-9FCE-CC8BAE521A2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it-IT" sz="1100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A68F3-DC60-45D4-A93B-00E30D9737F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it-IT" sz="1000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4E473-D4B9-4B0C-8E68-6BDF54268A2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7F8E-9094-48D6-B06E-F440822EA715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187D-BD1F-45A0-9395-6A05F5AAD45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CC31-AEDD-441F-9242-868439146CA5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DDBD-A78B-479E-BCA9-34492542FA0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B385-E879-49B9-B80A-277D3361E1CA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DA09-5783-4215-8729-0F6C06ADD2B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D58A-0BD0-4386-B50B-58AF5833011F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92D2-56CE-4684-A8B2-7D5941E8917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8C23-9882-4EB3-83E4-385480996E14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AB73-186F-41C2-9BB5-ECC60C57BF6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35FE-8578-4B43-8C88-4DB24C1F9ACD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EE12-0F8B-4642-BA6E-07DA5CB44CB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DD9C-3966-4275-A807-2E1243738991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6026-EA42-4C9A-A5E7-5802BC33B84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CB29-8C62-49B0-A8CC-080598104460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67A2-6440-4432-B0BF-DB6F065BACC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228C-4FB9-444D-932E-98BA5E92CBDF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9487-0C27-45C3-ADDA-BA7C5E0FF41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E073-B774-47E1-8F09-22E38EF8070C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ACAF-41DC-4692-B415-1F130B938A6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EF86-8CFB-45A8-A5B0-E29D84027199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AA69-0EE7-4748-839B-F33AB63C382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39832-973B-45EF-8AE1-89E31F39AB27}" type="datetime1">
              <a:rPr lang="it-IT"/>
              <a:pPr>
                <a:defRPr/>
              </a:pPr>
              <a:t>24/09/2012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679DD7-E872-4DD0-9431-780026F34E5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F8B7F9-2574-4833-A987-124E89945032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87450" y="738188"/>
            <a:ext cx="76327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800" b="1">
                <a:latin typeface="Calibri" pitchFamily="34" charset="0"/>
              </a:rPr>
              <a:t>UMBRIA / AFRICA</a:t>
            </a:r>
            <a:endParaRPr lang="it-IT" sz="800" b="1">
              <a:latin typeface="Calibri" pitchFamily="34" charset="0"/>
            </a:endParaRPr>
          </a:p>
          <a:p>
            <a:pPr algn="ctr"/>
            <a:r>
              <a:rPr lang="it-IT" sz="2400" b="1">
                <a:latin typeface="Calibri" pitchFamily="34" charset="0"/>
              </a:rPr>
              <a:t>Verso la costruzione di un partenariato economico e culturale tra Umbria e Africa</a:t>
            </a:r>
          </a:p>
          <a:p>
            <a:pPr algn="ctr"/>
            <a:endParaRPr lang="it-IT" sz="800" b="1">
              <a:latin typeface="Calibri" pitchFamily="34" charset="0"/>
            </a:endParaRPr>
          </a:p>
          <a:p>
            <a:pPr algn="ctr"/>
            <a:r>
              <a:rPr lang="it-IT" sz="2800" b="1">
                <a:latin typeface="Calibri" pitchFamily="34" charset="0"/>
              </a:rPr>
              <a:t>Contry Presentation: GHANA</a:t>
            </a:r>
          </a:p>
          <a:p>
            <a:pPr algn="ctr"/>
            <a:r>
              <a:rPr lang="it-IT" sz="2400" b="1">
                <a:latin typeface="Calibri" pitchFamily="34" charset="0"/>
              </a:rPr>
              <a:t>MERCOLEDÌ 26 SETTEMBRE 2012, ORE 10.00</a:t>
            </a:r>
          </a:p>
          <a:p>
            <a:pPr algn="ctr"/>
            <a:r>
              <a:rPr lang="it-IT" sz="1600" b="1">
                <a:latin typeface="Calibri" pitchFamily="34" charset="0"/>
              </a:rPr>
              <a:t>CONFINDUSTRIA PERUGIA – VIA PALERMO, 80/A – PERUGIA</a:t>
            </a:r>
          </a:p>
          <a:p>
            <a:pPr algn="ctr"/>
            <a:endParaRPr lang="it-IT" sz="1600" b="1">
              <a:latin typeface="Calibri" pitchFamily="34" charset="0"/>
            </a:endParaRPr>
          </a:p>
          <a:p>
            <a:r>
              <a:rPr lang="it-IT" sz="3200" b="1" u="sng">
                <a:solidFill>
                  <a:schemeClr val="hlink"/>
                </a:solidFill>
                <a:latin typeface="Calibri" pitchFamily="34" charset="0"/>
              </a:rPr>
              <a:t>Presentazione del Progetto Africaway</a:t>
            </a:r>
          </a:p>
          <a:p>
            <a:endParaRPr lang="it-IT" sz="3200" b="1" u="sng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it-IT" sz="2800" b="1">
                <a:solidFill>
                  <a:schemeClr val="hlink"/>
                </a:solidFill>
                <a:latin typeface="Calibri" pitchFamily="34" charset="0"/>
              </a:rPr>
              <a:t>Dott. Paul Dongmeza</a:t>
            </a:r>
          </a:p>
          <a:p>
            <a:r>
              <a:rPr lang="it-IT" sz="2800" b="1" i="1">
                <a:solidFill>
                  <a:schemeClr val="hlink"/>
                </a:solidFill>
                <a:latin typeface="Calibri" pitchFamily="34" charset="0"/>
              </a:rPr>
              <a:t>Presidente Associazione Umbria-Africa Onlus         Coordinatore della Casa delle Culture Africane presso l’Università per Stranieri di Perugia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209675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200" b="1" smtClean="0"/>
              <a:t>Contesto di riferimento dell’Iniziativa</a:t>
            </a:r>
            <a:r>
              <a:rPr lang="it-IT" sz="3600" smtClean="0"/>
              <a:t/>
            </a:r>
            <a:br>
              <a:rPr lang="it-IT" sz="3600" smtClean="0"/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32771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B6A39-3AB2-47D3-A766-69CCBE5DEF7C}" type="slidenum">
              <a:rPr lang="it-IT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7700" y="1484313"/>
            <a:ext cx="824547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La crisi finanziaria: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le imprese italiane alla ricerca di nuovi mercati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solidFill>
                <a:srgbClr val="FF0000"/>
              </a:solidFill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+mn-lt"/>
              </a:rPr>
              <a:t>Le imprese italiane, per resistere e sopravvivere, devono ricercare nuovi mercati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+mn-lt"/>
              </a:rPr>
              <a:t>Molti ambiti di produzione industriale su cui l’Italia ha eccellenze e competenze rivestono un’importanza strategica per i Governi africani.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+mn-lt"/>
              </a:rPr>
              <a:t>Il continente africano, a fronte delle positive previsioni di crescita, può offrire nuove ed interessanti opportunità agli operatori economici italiani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209675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200" b="1" i="1" smtClean="0">
                <a:ea typeface="Times New Roman" pitchFamily="18" charset="0"/>
                <a:cs typeface="Arial" charset="0"/>
              </a:rPr>
              <a:t>Obiettivo generale</a:t>
            </a:r>
            <a:r>
              <a:rPr lang="it-IT" sz="3200" smtClean="0">
                <a:cs typeface="Arial" charset="0"/>
              </a:rPr>
              <a:t/>
            </a:r>
            <a:br>
              <a:rPr lang="it-IT" sz="3200" smtClean="0">
                <a:cs typeface="Arial" charset="0"/>
              </a:rPr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34819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B404A-0F83-4DD1-883C-A9E376C6F7EB}" type="slidenum">
              <a:rPr lang="it-IT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 flipV="1">
            <a:off x="395288" y="3170238"/>
            <a:ext cx="853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it-IT">
              <a:cs typeface="Arial" charset="0"/>
            </a:endParaRPr>
          </a:p>
          <a:p>
            <a:pPr algn="just"/>
            <a:endParaRPr lang="it-IT">
              <a:cs typeface="Arial" charset="0"/>
            </a:endParaRPr>
          </a:p>
          <a:p>
            <a:pPr algn="just"/>
            <a:endParaRPr lang="it-IT">
              <a:cs typeface="Arial" charset="0"/>
            </a:endParaRPr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539750" y="1570038"/>
            <a:ext cx="7920038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Promuovere l’incremento di relazioni economiche, commerciali e culturali tra Italia e Africa, capaci di favorire </a:t>
            </a:r>
          </a:p>
          <a:p>
            <a:pPr eaLnBrk="0" hangingPunct="0">
              <a:buFont typeface="Arial" charset="0"/>
              <a:buChar char="•"/>
            </a:pPr>
            <a:r>
              <a:rPr lang="it-IT" sz="2600" b="1">
                <a:latin typeface="Calibri" pitchFamily="34" charset="0"/>
                <a:ea typeface="Times New Roman" pitchFamily="18" charset="0"/>
                <a:cs typeface="Arial" charset="0"/>
              </a:rPr>
              <a:t>il progresso socio-economico di tutti i territori coinvolti, </a:t>
            </a:r>
          </a:p>
          <a:p>
            <a:pPr eaLnBrk="0" hangingPunct="0">
              <a:buFont typeface="Arial" charset="0"/>
              <a:buChar char="•"/>
            </a:pPr>
            <a:r>
              <a:rPr lang="it-IT" sz="2600" b="1">
                <a:latin typeface="Calibri" pitchFamily="34" charset="0"/>
                <a:ea typeface="Times New Roman" pitchFamily="18" charset="0"/>
                <a:cs typeface="Arial" charset="0"/>
              </a:rPr>
              <a:t>la sperimentazione di nuovi modelli e percorsi di collaborazione, basati su un approccio etico all’internazionalizzazione economica e incardinati sui valori del co-sviluppo, della sostenibilità ambientale e della responsabilità sociale d’impresa. </a:t>
            </a:r>
          </a:p>
          <a:p>
            <a:pPr eaLnBrk="0" hangingPunct="0">
              <a:buFont typeface="Arial" charset="0"/>
              <a:buChar char="•"/>
            </a:pPr>
            <a:r>
              <a:rPr lang="it-IT" sz="2600" b="1">
                <a:latin typeface="Calibri" pitchFamily="34" charset="0"/>
                <a:ea typeface="Times New Roman" pitchFamily="18" charset="0"/>
                <a:cs typeface="Arial" charset="0"/>
              </a:rPr>
              <a:t>La valorizzazione del know-how dei migranti africani presenti in 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1763713" y="260350"/>
            <a:ext cx="6923087" cy="1785938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r>
              <a:rPr lang="it-IT" sz="800" b="1" i="1" smtClean="0">
                <a:solidFill>
                  <a:srgbClr val="FF0000"/>
                </a:solidFill>
              </a:rPr>
              <a:t/>
            </a:r>
            <a:br>
              <a:rPr lang="it-IT" sz="800" b="1" i="1" smtClean="0">
                <a:solidFill>
                  <a:srgbClr val="FF0000"/>
                </a:solidFill>
              </a:rPr>
            </a:br>
            <a:r>
              <a:rPr lang="it-IT" sz="3600" b="1" i="1" smtClean="0">
                <a:solidFill>
                  <a:srgbClr val="FF0000"/>
                </a:solidFill>
              </a:rPr>
              <a:t/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200" b="1" i="1" smtClean="0">
                <a:ea typeface="Times New Roman" pitchFamily="18" charset="0"/>
                <a:cs typeface="Arial" charset="0"/>
              </a:rPr>
              <a:t>Obiettivo specifico</a:t>
            </a:r>
            <a:r>
              <a:rPr lang="it-IT" sz="3200" smtClean="0">
                <a:cs typeface="Arial" charset="0"/>
              </a:rPr>
              <a:t/>
            </a:r>
            <a:br>
              <a:rPr lang="it-IT" sz="3200" smtClean="0">
                <a:cs typeface="Arial" charset="0"/>
              </a:rPr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  <a:endParaRPr lang="it-IT" dirty="0"/>
          </a:p>
        </p:txBody>
      </p:sp>
      <p:pic>
        <p:nvPicPr>
          <p:cNvPr id="36867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665C2-8E6B-446F-9F46-E2B98353170A}" type="slidenum">
              <a:rPr lang="it-IT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 flipV="1">
            <a:off x="395288" y="3170238"/>
            <a:ext cx="853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it-IT">
              <a:cs typeface="Arial" charset="0"/>
            </a:endParaRPr>
          </a:p>
          <a:p>
            <a:pPr algn="just"/>
            <a:endParaRPr lang="it-IT">
              <a:cs typeface="Arial" charset="0"/>
            </a:endParaRPr>
          </a:p>
          <a:p>
            <a:pPr algn="just"/>
            <a:endParaRPr lang="it-IT">
              <a:cs typeface="Arial" charset="0"/>
            </a:endParaRP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539750" y="2038350"/>
            <a:ext cx="7920038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Favorire l’attivazione di nuovi rapporti diretti e proficui tra operatori del tessuto economico e produttivo umbro e membri del corpo diplomatico africano, al fine di incrementare le relazioni culturali, economiche e commerciali tra Umbria e Africa e individuare percorsi di collaborazione specifici, fecondi e di mutuo vantaggio.</a:t>
            </a:r>
          </a:p>
          <a:p>
            <a:pPr algn="just" eaLnBrk="0" hangingPunct="0"/>
            <a:endParaRPr lang="it-IT" sz="28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209675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38915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75D9A-2529-44E4-A094-65A700615DF9}" type="slidenum">
              <a:rPr lang="it-IT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684213" y="1187450"/>
            <a:ext cx="78851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Le Attività</a:t>
            </a:r>
          </a:p>
          <a:p>
            <a:pPr algn="ctr"/>
            <a:endParaRPr lang="it-IT" sz="2800" b="1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r>
              <a:rPr lang="it-IT" sz="3200">
                <a:latin typeface="Calibri" pitchFamily="34" charset="0"/>
                <a:ea typeface="Times New Roman" pitchFamily="18" charset="0"/>
                <a:cs typeface="Arial" charset="0"/>
              </a:rPr>
              <a:t>Creazione di Spazi/Luoghi/Strumenti capaci di favorire la conoscenza delle opportunità che il Continete africano offre a livello economico, commerciale e culturale nonchè l’incontro, lo scambio e il confronto diretto tra operatori Italiani e rappresenti del corpo diplomatico africano.</a:t>
            </a:r>
          </a:p>
          <a:p>
            <a:pPr algn="ctr"/>
            <a:endParaRPr lang="it-IT" sz="2800" b="1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algn="just"/>
            <a:endParaRPr lang="it-IT" sz="2800"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209675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40963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1682B-048A-4120-9872-394745D9F06B}" type="slidenum">
              <a:rPr lang="it-IT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611188" y="1382713"/>
            <a:ext cx="78851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Le Attività: alcuni esempi...</a:t>
            </a:r>
          </a:p>
          <a:p>
            <a:pPr algn="ctr"/>
            <a:endParaRPr lang="it-IT" sz="3200" b="1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algn="ctr"/>
            <a:endParaRPr lang="it-IT" sz="2800" b="1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  <a:p>
            <a:pPr algn="just"/>
            <a:endParaRPr lang="it-IT" sz="2800"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395288" y="2070100"/>
            <a:ext cx="84248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algn="just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Convegni/Incontri generali sulle opportunità di collaborazione tra Italia e Africa sotto il profilo economico, commerciale, culturale, scientifico e tecnologico</a:t>
            </a:r>
            <a:endParaRPr lang="it-IT" sz="2400">
              <a:latin typeface="Calibri" pitchFamily="34" charset="0"/>
              <a:cs typeface="Arial" charset="0"/>
            </a:endParaRPr>
          </a:p>
          <a:p>
            <a:pPr marL="228600" indent="-228600" algn="just" eaLnBrk="0" hangingPunct="0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Convegni Tematici di Settore o Filiera.</a:t>
            </a:r>
            <a:endParaRPr lang="it-IT" sz="2400">
              <a:latin typeface="Calibri" pitchFamily="34" charset="0"/>
              <a:cs typeface="Arial" charset="0"/>
            </a:endParaRPr>
          </a:p>
          <a:p>
            <a:pPr marL="228600" indent="-228600" algn="just" eaLnBrk="0" hangingPunct="0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Seminari e o Convegni su programmi e strumenti di finanziamento per l’internazionalizzazione delle imprese. </a:t>
            </a:r>
            <a:endParaRPr lang="it-IT" sz="2400">
              <a:latin typeface="Calibri" pitchFamily="34" charset="0"/>
              <a:cs typeface="Arial" charset="0"/>
            </a:endParaRPr>
          </a:p>
          <a:p>
            <a:pPr marL="228600" indent="-228600" algn="just" eaLnBrk="0" hangingPunct="0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Country Presentation</a:t>
            </a:r>
            <a:endParaRPr lang="it-IT" sz="2400">
              <a:latin typeface="Calibri" pitchFamily="34" charset="0"/>
              <a:cs typeface="Arial" charset="0"/>
            </a:endParaRPr>
          </a:p>
          <a:p>
            <a:pPr marL="228600" indent="-228600" algn="just" eaLnBrk="0" hangingPunct="0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Incontri bilaterali tra gli operatori economici umbri e i rappresentanti dei Paesi africani.</a:t>
            </a:r>
            <a:endParaRPr lang="it-IT" sz="2400">
              <a:latin typeface="Calibri" pitchFamily="34" charset="0"/>
              <a:cs typeface="Arial" charset="0"/>
            </a:endParaRPr>
          </a:p>
          <a:p>
            <a:pPr marL="228600" indent="-228600" algn="just" eaLnBrk="0" hangingPunct="0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Elaborazione di materiali informativi e di approfondimento su temi di reciproco interesse</a:t>
            </a:r>
          </a:p>
          <a:p>
            <a:pPr marL="228600" indent="-228600" algn="just" eaLnBrk="0" hangingPunct="0">
              <a:buFont typeface="Arial" charset="0"/>
              <a:buChar char="•"/>
            </a:pPr>
            <a:r>
              <a:rPr lang="it-IT" sz="2400">
                <a:latin typeface="Calibri" pitchFamily="34" charset="0"/>
                <a:cs typeface="Times New Roman" pitchFamily="18" charset="0"/>
              </a:rPr>
              <a:t>Piattaforma WEB</a:t>
            </a:r>
            <a:endParaRPr lang="it-IT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 idx="4294967295"/>
          </p:nvPr>
        </p:nvSpPr>
        <p:spPr>
          <a:xfrm>
            <a:off x="1331913" y="476250"/>
            <a:ext cx="6923087" cy="1930400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200" b="1" i="1" smtClean="0">
                <a:solidFill>
                  <a:srgbClr val="0070C0"/>
                </a:solidFill>
              </a:rPr>
              <a:t>Progetto AfricaWay</a:t>
            </a: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Convegno di lancio</a:t>
            </a:r>
            <a:r>
              <a:rPr lang="it-IT" sz="3600" smtClean="0"/>
              <a:t/>
            </a:r>
            <a:br>
              <a:rPr lang="it-IT" sz="3600" smtClean="0"/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43011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34D46E-6091-4836-84C7-DC09B318033E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755650" y="2276475"/>
            <a:ext cx="76327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800" b="1"/>
              <a:t>UMBRIA / AFRICA</a:t>
            </a:r>
          </a:p>
          <a:p>
            <a:pPr algn="ctr"/>
            <a:r>
              <a:rPr lang="it-IT" sz="2800" b="1"/>
              <a:t>COSTRUZIONE DI UN PARTENARIATO ECONOMICO E CULTURALE</a:t>
            </a:r>
          </a:p>
          <a:p>
            <a:pPr algn="ctr"/>
            <a:r>
              <a:rPr lang="it-IT" sz="2800" b="1"/>
              <a:t>GHANA</a:t>
            </a:r>
          </a:p>
          <a:p>
            <a:pPr algn="ctr"/>
            <a:r>
              <a:rPr lang="it-IT" sz="2800" b="1"/>
              <a:t>MERCOLEDÌ 26 SETTEMBRE 2012, ORE 10.00</a:t>
            </a:r>
          </a:p>
          <a:p>
            <a:pPr algn="ctr"/>
            <a:r>
              <a:rPr lang="it-IT" sz="2800" b="1"/>
              <a:t>CONFINDUSTRIA PERUGIA – VIA PALERMO, 80/A – PERUGIA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6923087" cy="1930400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200" b="1" i="1" smtClean="0">
                <a:solidFill>
                  <a:srgbClr val="0070C0"/>
                </a:solidFill>
              </a:rPr>
              <a:t>Progetto AfricaWay</a:t>
            </a: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Convegno di lancio</a:t>
            </a:r>
            <a:r>
              <a:rPr lang="it-IT" sz="3600" smtClean="0"/>
              <a:t/>
            </a:r>
            <a:br>
              <a:rPr lang="it-IT" sz="3600" smtClean="0"/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45059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99C0F-59BF-4C91-AD2D-073EF0892612}" type="slidenum">
              <a:rPr lang="it-IT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755650" y="2565400"/>
            <a:ext cx="76327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2800" b="1">
                <a:latin typeface="Verdana" pitchFamily="34" charset="0"/>
                <a:ea typeface="Times New Roman" pitchFamily="18" charset="0"/>
                <a:cs typeface="Arial" charset="0"/>
              </a:rPr>
              <a:t>Il Convegno si configura al tempo stesso come Fase di avvio e lancio del Progetto AfricaWay, come una vera e propria sperimentazione pilota a livello di territorio Umbro, come Test per Focus specifico per singolo Paese (Ghana)</a:t>
            </a:r>
            <a:endParaRPr lang="it-IT" sz="2800" b="1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           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         </a:t>
            </a:r>
            <a:r>
              <a:rPr lang="it-IT" sz="2800" b="1" smtClean="0">
                <a:solidFill>
                  <a:srgbClr val="FFC000"/>
                </a:solidFill>
              </a:rPr>
              <a:t>Associazione Umbria- Africa Onlus</a:t>
            </a:r>
            <a:r>
              <a:rPr lang="it-IT" sz="2800" b="1" smtClean="0">
                <a:solidFill>
                  <a:srgbClr val="FF0000"/>
                </a:solidFill>
              </a:rPr>
              <a:t/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73238"/>
            <a:ext cx="8218487" cy="43529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b="1" dirty="0">
                <a:solidFill>
                  <a:srgbClr val="FF0000"/>
                </a:solidFill>
              </a:rPr>
              <a:t>Chi siamo</a:t>
            </a:r>
            <a:endParaRPr lang="it-IT" sz="39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900" b="1" dirty="0"/>
              <a:t>Anno di costituzione: 2005</a:t>
            </a:r>
            <a:endParaRPr lang="it-IT" sz="3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900" b="1" dirty="0"/>
              <a:t>Organizzazione di volontariato laica e indipendente</a:t>
            </a:r>
            <a:r>
              <a:rPr lang="it-IT" sz="39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900" b="1" dirty="0"/>
              <a:t>Principi ispiratori e valori: amicizia e fratellanza tra i popoli, solidarietà e giustizia</a:t>
            </a:r>
            <a:endParaRPr lang="it-IT" sz="3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16387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BAE3-744B-48B6-B058-E6783FBB439F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           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>         </a:t>
            </a:r>
            <a:r>
              <a:rPr lang="it-IT" sz="2400" b="1" smtClean="0">
                <a:solidFill>
                  <a:srgbClr val="FFC000"/>
                </a:solidFill>
              </a:rPr>
              <a:t>Associazione Umbria- Africa Onlus</a:t>
            </a: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73238"/>
            <a:ext cx="8218487" cy="4352925"/>
          </a:xfrm>
        </p:spPr>
        <p:txBody>
          <a:bodyPr rtlCol="0">
            <a:normAutofit fontScale="3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1100" b="1" dirty="0">
                <a:solidFill>
                  <a:srgbClr val="FF0000"/>
                </a:solidFill>
              </a:rPr>
              <a:t>Assi d’intervento </a:t>
            </a:r>
            <a:r>
              <a:rPr lang="it-IT" sz="11100" b="1" dirty="0" smtClean="0">
                <a:solidFill>
                  <a:srgbClr val="FF0000"/>
                </a:solidFill>
              </a:rPr>
              <a:t>principali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900" dirty="0"/>
              <a:t>Iniziative di informazione, riflessione, sensibilizzazione e approfondimento </a:t>
            </a:r>
            <a:r>
              <a:rPr lang="it-IT" sz="10900" dirty="0" smtClean="0"/>
              <a:t>culturale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900" dirty="0" smtClean="0"/>
              <a:t>Iniziative </a:t>
            </a:r>
            <a:r>
              <a:rPr lang="it-IT" sz="10900" dirty="0"/>
              <a:t>per l’intercultura, l’integrazione, l’inclusione e la valorizzazione dei migranti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0900" dirty="0"/>
              <a:t>Iniziative di solidarietà internazionale e cooperazione decentrata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18435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DCEEE-98CA-400D-9EB6-13A71B318E29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           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         </a:t>
            </a:r>
            <a:r>
              <a:rPr lang="it-IT" sz="2800" b="1" smtClean="0">
                <a:solidFill>
                  <a:srgbClr val="FFC000"/>
                </a:solidFill>
              </a:rPr>
              <a:t>Associazione Umbria- Africa Onlus</a:t>
            </a:r>
            <a:r>
              <a:rPr lang="it-IT" sz="2800" b="1" smtClean="0">
                <a:solidFill>
                  <a:srgbClr val="FF0000"/>
                </a:solidFill>
              </a:rPr>
              <a:t/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539750" y="1773238"/>
            <a:ext cx="8147050" cy="180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b="1" smtClean="0"/>
              <a:t>Attività realizzate: alcuni esempi...</a:t>
            </a:r>
            <a:endParaRPr lang="it-IT" smtClean="0"/>
          </a:p>
          <a:p>
            <a:pPr eaLnBrk="1" hangingPunct="1">
              <a:buFont typeface="Arial" charset="0"/>
              <a:buNone/>
            </a:pPr>
            <a:r>
              <a:rPr lang="it-IT" sz="4000" b="1" smtClean="0"/>
              <a:t>   </a:t>
            </a:r>
            <a:r>
              <a:rPr lang="it-IT" b="1" smtClean="0">
                <a:solidFill>
                  <a:srgbClr val="FF0000"/>
                </a:solidFill>
              </a:rPr>
              <a:t>Giornata Internazionale di Memoria e Riflessione contro le Schiavitù</a:t>
            </a:r>
            <a:r>
              <a:rPr lang="it-IT" smtClean="0">
                <a:solidFill>
                  <a:srgbClr val="FF0000"/>
                </a:solidFill>
              </a:rPr>
              <a:t>  </a:t>
            </a:r>
          </a:p>
          <a:p>
            <a:pPr eaLnBrk="1" hangingPunct="1"/>
            <a:endParaRPr lang="it-IT" smtClean="0"/>
          </a:p>
        </p:txBody>
      </p:sp>
      <p:pic>
        <p:nvPicPr>
          <p:cNvPr id="20483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371FD-C45C-43AC-9112-D7ED07FB9B8C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468313" y="3860800"/>
            <a:ext cx="34559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alibri" pitchFamily="34" charset="0"/>
              </a:rPr>
              <a:t>Anno 2007</a:t>
            </a:r>
          </a:p>
          <a:p>
            <a:r>
              <a:rPr lang="it-IT" sz="2800" b="1">
                <a:latin typeface="Calibri" pitchFamily="34" charset="0"/>
              </a:rPr>
              <a:t>Anno 2008</a:t>
            </a:r>
          </a:p>
          <a:p>
            <a:r>
              <a:rPr lang="it-IT" sz="2800" b="1">
                <a:latin typeface="Calibri" pitchFamily="34" charset="0"/>
              </a:rPr>
              <a:t>Anno 2009</a:t>
            </a:r>
          </a:p>
          <a:p>
            <a:r>
              <a:rPr lang="it-IT" sz="2800" b="1">
                <a:latin typeface="Calibri" pitchFamily="34" charset="0"/>
              </a:rPr>
              <a:t>Anno 2010</a:t>
            </a:r>
          </a:p>
          <a:p>
            <a:r>
              <a:rPr lang="it-IT" sz="2800" b="1">
                <a:latin typeface="Calibri" pitchFamily="34" charset="0"/>
              </a:rPr>
              <a:t>Anno 2011</a:t>
            </a:r>
          </a:p>
          <a:p>
            <a:r>
              <a:rPr lang="it-IT" sz="2800" b="1">
                <a:latin typeface="Calibri" pitchFamily="34" charset="0"/>
              </a:rPr>
              <a:t>Anno 2012</a:t>
            </a:r>
            <a:endParaRPr lang="it-IT" sz="2800">
              <a:latin typeface="Calibri" pitchFamily="34" charset="0"/>
            </a:endParaRPr>
          </a:p>
        </p:txBody>
      </p:sp>
      <p:pic>
        <p:nvPicPr>
          <p:cNvPr id="20486" name="Immagin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644900"/>
            <a:ext cx="3671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           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         </a:t>
            </a:r>
            <a:r>
              <a:rPr lang="it-IT" sz="2800" b="1" smtClean="0">
                <a:solidFill>
                  <a:srgbClr val="FFC000"/>
                </a:solidFill>
              </a:rPr>
              <a:t>Associazione Umbria- Africa Onlus</a:t>
            </a:r>
            <a:r>
              <a:rPr lang="it-IT" sz="2800" b="1" smtClean="0">
                <a:solidFill>
                  <a:srgbClr val="FF0000"/>
                </a:solidFill>
              </a:rPr>
              <a:t/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557338"/>
            <a:ext cx="8147050" cy="1800225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/>
              <a:t>Attività realizzate: alcuni esempi</a:t>
            </a:r>
            <a:r>
              <a:rPr lang="it-IT" b="1" dirty="0" smtClean="0"/>
              <a:t>...</a:t>
            </a: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4000" b="1" dirty="0" smtClean="0"/>
              <a:t> </a:t>
            </a:r>
            <a:r>
              <a:rPr lang="it-IT" sz="4000" b="1" dirty="0">
                <a:solidFill>
                  <a:srgbClr val="FF0000"/>
                </a:solidFill>
              </a:rPr>
              <a:t>Manifestazione “Incontro con le donne della Diaspora Africana</a:t>
            </a:r>
            <a:r>
              <a:rPr lang="it-IT" sz="2800" b="1" dirty="0">
                <a:solidFill>
                  <a:srgbClr val="FF0000"/>
                </a:solidFill>
              </a:rPr>
              <a:t>”</a:t>
            </a:r>
            <a:r>
              <a:rPr lang="it-IT" sz="2800" dirty="0">
                <a:solidFill>
                  <a:srgbClr val="FF0000"/>
                </a:solidFill>
              </a:rPr>
              <a:t> in occasione della Giornata Internazionale della Donna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2531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CCD11-E805-4252-A6AB-DB194BAB6E7F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22533" name="CasellaDiTesto 6"/>
          <p:cNvSpPr txBox="1">
            <a:spLocks noChangeArrowheads="1"/>
          </p:cNvSpPr>
          <p:nvPr/>
        </p:nvSpPr>
        <p:spPr bwMode="auto">
          <a:xfrm>
            <a:off x="395288" y="3500438"/>
            <a:ext cx="2592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2011 - L’Africa cammina con i piedi delle Donne</a:t>
            </a:r>
          </a:p>
          <a:p>
            <a:r>
              <a:rPr lang="it-IT" sz="2400">
                <a:latin typeface="Calibri" pitchFamily="34" charset="0"/>
              </a:rPr>
              <a:t>2012 - Il Protagonismo delle donne migranti: Pace, sviluppo e cittadinanza attiva</a:t>
            </a:r>
          </a:p>
        </p:txBody>
      </p:sp>
      <p:pic>
        <p:nvPicPr>
          <p:cNvPr id="22534" name="Immagin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573463"/>
            <a:ext cx="58547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           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         </a:t>
            </a:r>
            <a:r>
              <a:rPr lang="it-IT" sz="2800" b="1" smtClean="0">
                <a:solidFill>
                  <a:srgbClr val="FFC000"/>
                </a:solidFill>
              </a:rPr>
              <a:t>Associazione Umbria- Africa Onlus</a:t>
            </a:r>
            <a:r>
              <a:rPr lang="it-IT" sz="2800" b="1" smtClean="0">
                <a:solidFill>
                  <a:srgbClr val="FF0000"/>
                </a:solidFill>
              </a:rPr>
              <a:t/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24578" name="Segnaposto contenuto 2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180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b="1" smtClean="0"/>
              <a:t>Attività realizzate: alcuni esempi...</a:t>
            </a:r>
            <a:endParaRPr lang="it-IT" smtClean="0"/>
          </a:p>
          <a:p>
            <a:pPr algn="ctr" eaLnBrk="1" hangingPunct="1">
              <a:buFont typeface="Arial" charset="0"/>
              <a:buNone/>
            </a:pPr>
            <a:r>
              <a:rPr lang="it-IT" sz="3600" b="1" smtClean="0">
                <a:solidFill>
                  <a:srgbClr val="FF0000"/>
                </a:solidFill>
              </a:rPr>
              <a:t>Istituzione della Casa delle Culture Africane</a:t>
            </a:r>
            <a:endParaRPr lang="it-IT" sz="360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it-IT" smtClean="0">
              <a:solidFill>
                <a:srgbClr val="FF0000"/>
              </a:solidFill>
            </a:endParaRPr>
          </a:p>
          <a:p>
            <a:pPr eaLnBrk="1" hangingPunct="1"/>
            <a:endParaRPr lang="it-IT" smtClean="0"/>
          </a:p>
        </p:txBody>
      </p:sp>
      <p:pic>
        <p:nvPicPr>
          <p:cNvPr id="24579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AFFE3-F79F-4238-98A2-497564142617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24581" name="CasellaDiTesto 7"/>
          <p:cNvSpPr txBox="1">
            <a:spLocks noChangeArrowheads="1"/>
          </p:cNvSpPr>
          <p:nvPr/>
        </p:nvSpPr>
        <p:spPr bwMode="auto">
          <a:xfrm>
            <a:off x="250825" y="3644900"/>
            <a:ext cx="2520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Anno 2010  </a:t>
            </a:r>
          </a:p>
          <a:p>
            <a:endParaRPr lang="it-IT" sz="2400" b="1">
              <a:latin typeface="Calibri" pitchFamily="34" charset="0"/>
            </a:endParaRPr>
          </a:p>
          <a:p>
            <a:r>
              <a:rPr lang="it-IT" sz="2400" b="1">
                <a:latin typeface="Calibri" pitchFamily="34" charset="0"/>
              </a:rPr>
              <a:t>Presso l’Università per Stranieri di Perugia</a:t>
            </a:r>
          </a:p>
        </p:txBody>
      </p:sp>
      <p:pic>
        <p:nvPicPr>
          <p:cNvPr id="24582" name="Immagin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500438"/>
            <a:ext cx="4968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             </a:t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4000" b="1" smtClean="0">
                <a:solidFill>
                  <a:srgbClr val="FF0000"/>
                </a:solidFill>
              </a:rPr>
              <a:t/>
            </a:r>
            <a:br>
              <a:rPr lang="it-IT" sz="40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         </a:t>
            </a:r>
            <a:r>
              <a:rPr lang="it-IT" sz="2800" b="1" smtClean="0">
                <a:solidFill>
                  <a:srgbClr val="FFC000"/>
                </a:solidFill>
              </a:rPr>
              <a:t>Associazione Umbria- Africa Onlus</a:t>
            </a:r>
            <a:r>
              <a:rPr lang="it-IT" sz="2800" b="1" smtClean="0">
                <a:solidFill>
                  <a:srgbClr val="FF0000"/>
                </a:solidFill>
              </a:rPr>
              <a:t/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4000" smtClean="0">
                <a:solidFill>
                  <a:srgbClr val="FF0000"/>
                </a:solidFill>
              </a:rPr>
              <a:t/>
            </a:r>
            <a:br>
              <a:rPr lang="it-IT" sz="4000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26626" name="Segnaposto contenuto 2"/>
          <p:cNvSpPr>
            <a:spLocks noGrp="1"/>
          </p:cNvSpPr>
          <p:nvPr>
            <p:ph idx="1"/>
          </p:nvPr>
        </p:nvSpPr>
        <p:spPr>
          <a:xfrm>
            <a:off x="539750" y="1557338"/>
            <a:ext cx="8218488" cy="48244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it-IT" b="1" smtClean="0">
                <a:solidFill>
                  <a:srgbClr val="FF0000"/>
                </a:solidFill>
              </a:rPr>
              <a:t>Relazioni, contatti e partnership</a:t>
            </a:r>
            <a:r>
              <a:rPr lang="it-IT" smtClean="0"/>
              <a:t> </a:t>
            </a:r>
          </a:p>
          <a:p>
            <a:pPr algn="ctr" eaLnBrk="1" hangingPunct="1">
              <a:buFont typeface="Arial" charset="0"/>
              <a:buNone/>
            </a:pPr>
            <a:endParaRPr lang="it-IT" sz="2800" smtClean="0"/>
          </a:p>
          <a:p>
            <a:pPr eaLnBrk="1" hangingPunct="1"/>
            <a:r>
              <a:rPr lang="it-IT" sz="3000" smtClean="0"/>
              <a:t>Rappresentanti del mondo politico-istituzionale </a:t>
            </a:r>
          </a:p>
          <a:p>
            <a:pPr eaLnBrk="1" hangingPunct="1"/>
            <a:r>
              <a:rPr lang="it-IT" sz="3000" smtClean="0"/>
              <a:t>Referenti di organizzazioni private e associazioni </a:t>
            </a:r>
          </a:p>
          <a:p>
            <a:pPr eaLnBrk="1" hangingPunct="1"/>
            <a:r>
              <a:rPr lang="it-IT" sz="3000" smtClean="0"/>
              <a:t>Operatori del settore economico-imprenditoriale e loro associazioni </a:t>
            </a:r>
          </a:p>
          <a:p>
            <a:pPr eaLnBrk="1" hangingPunct="1"/>
            <a:r>
              <a:rPr lang="it-IT" sz="3000" smtClean="0"/>
              <a:t>Esponenti del mondo universitario e della ricerca </a:t>
            </a:r>
          </a:p>
          <a:p>
            <a:pPr eaLnBrk="1" hangingPunct="1"/>
            <a:r>
              <a:rPr lang="it-IT" sz="3000" smtClean="0"/>
              <a:t>Rappresentanti del Corpo Diplomatico Africano accreditati presso il Quirinale</a:t>
            </a:r>
          </a:p>
        </p:txBody>
      </p:sp>
      <p:pic>
        <p:nvPicPr>
          <p:cNvPr id="26627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47630-15B6-46F5-AC5E-6D875E41C68B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600" b="1" smtClean="0"/>
              <a:t>Premesse</a:t>
            </a: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28675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2F595-D565-4541-94A3-798A1A48270C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  <p:graphicFrame>
        <p:nvGraphicFramePr>
          <p:cNvPr id="11" name="Diagramma 10"/>
          <p:cNvGraphicFramePr/>
          <p:nvPr/>
        </p:nvGraphicFramePr>
        <p:xfrm>
          <a:off x="395536" y="1412776"/>
          <a:ext cx="8748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209675"/>
          </a:xfrm>
        </p:spPr>
        <p:txBody>
          <a:bodyPr/>
          <a:lstStyle/>
          <a:p>
            <a:pPr eaLnBrk="1" hangingPunct="1"/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r>
              <a:rPr lang="it-IT" sz="3600" b="1" smtClean="0">
                <a:solidFill>
                  <a:srgbClr val="FF0000"/>
                </a:solidFill>
              </a:rPr>
              <a:t>Il Progetto </a:t>
            </a:r>
            <a:r>
              <a:rPr lang="it-IT" sz="3600" b="1" i="1" smtClean="0">
                <a:solidFill>
                  <a:srgbClr val="FF0000"/>
                </a:solidFill>
              </a:rPr>
              <a:t>AfricaWay</a:t>
            </a:r>
            <a:br>
              <a:rPr lang="it-IT" sz="3600" b="1" i="1" smtClean="0">
                <a:solidFill>
                  <a:srgbClr val="FF0000"/>
                </a:solidFill>
              </a:rPr>
            </a:br>
            <a:r>
              <a:rPr lang="it-IT" sz="3200" b="1" smtClean="0"/>
              <a:t>Contesto di riferimento dell’Iniziativa</a:t>
            </a:r>
            <a:r>
              <a:rPr lang="it-IT" sz="3600" smtClean="0"/>
              <a:t/>
            </a:r>
            <a:br>
              <a:rPr lang="it-IT" sz="3600" smtClean="0"/>
            </a:br>
            <a:r>
              <a:rPr lang="it-IT" sz="3600" smtClean="0"/>
              <a:t/>
            </a:r>
            <a:br>
              <a:rPr lang="it-IT" sz="3600" smtClean="0"/>
            </a:br>
            <a:r>
              <a:rPr lang="it-IT" sz="2800" b="1" i="1" smtClean="0">
                <a:solidFill>
                  <a:srgbClr val="FF0000"/>
                </a:solidFill>
              </a:rPr>
              <a:t/>
            </a:r>
            <a:br>
              <a:rPr lang="it-IT" sz="2800" b="1" i="1" smtClean="0">
                <a:solidFill>
                  <a:srgbClr val="FF0000"/>
                </a:solidFill>
              </a:rPr>
            </a:br>
            <a:endParaRPr lang="it-IT" sz="400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913" y="1125538"/>
            <a:ext cx="7272337" cy="3587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9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30723" name="Immagin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079500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BF913-71DA-45AE-8E56-E73C05F1B530}" type="slidenum">
              <a:rPr lang="it-IT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288" y="1598613"/>
            <a:ext cx="849788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  <a:ea typeface="Calibri" pitchFamily="34" charset="0"/>
                <a:cs typeface="Tahoma" pitchFamily="34" charset="0"/>
              </a:rPr>
              <a:t>Il Continente Africano: “The </a:t>
            </a:r>
            <a:r>
              <a:rPr lang="it-IT" sz="3200" b="1" dirty="0" err="1">
                <a:solidFill>
                  <a:srgbClr val="FF0000"/>
                </a:solidFill>
                <a:latin typeface="+mn-lt"/>
                <a:ea typeface="Calibri" pitchFamily="34" charset="0"/>
                <a:cs typeface="Tahoma" pitchFamily="34" charset="0"/>
              </a:rPr>
              <a:t>Hopeful</a:t>
            </a:r>
            <a:r>
              <a:rPr lang="it-IT" sz="3200" b="1" dirty="0">
                <a:solidFill>
                  <a:srgbClr val="FF0000"/>
                </a:solidFill>
                <a:latin typeface="+mn-lt"/>
                <a:ea typeface="Calibri" pitchFamily="34" charset="0"/>
                <a:cs typeface="Tahoma" pitchFamily="34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latin typeface="+mn-lt"/>
                <a:ea typeface="Calibri" pitchFamily="34" charset="0"/>
                <a:cs typeface="Tahoma" pitchFamily="34" charset="0"/>
              </a:rPr>
              <a:t>Continent</a:t>
            </a:r>
            <a:r>
              <a:rPr lang="it-IT" sz="3200" b="1" dirty="0">
                <a:solidFill>
                  <a:srgbClr val="FF0000"/>
                </a:solidFill>
                <a:latin typeface="+mn-lt"/>
                <a:ea typeface="Calibri" pitchFamily="34" charset="0"/>
                <a:cs typeface="Tahoma" pitchFamily="34" charset="0"/>
              </a:rPr>
              <a:t>.” </a:t>
            </a:r>
          </a:p>
          <a:p>
            <a:pPr algn="just">
              <a:defRPr/>
            </a:pPr>
            <a:endParaRPr lang="it-IT" b="1" dirty="0">
              <a:solidFill>
                <a:srgbClr val="FF0000"/>
              </a:solidFill>
              <a:latin typeface="+mj-lt"/>
              <a:ea typeface="Calibri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  <a:defRPr/>
            </a:pPr>
            <a:r>
              <a:rPr lang="it-IT" sz="3200" b="1" dirty="0">
                <a:latin typeface="+mn-lt"/>
                <a:ea typeface="Calibri" pitchFamily="34" charset="0"/>
                <a:cs typeface="Tahoma" pitchFamily="34" charset="0"/>
              </a:rPr>
              <a:t>Percorsi di consolidamento di sistemi politici democratici e lotta alla corruzione</a:t>
            </a:r>
            <a:endParaRPr lang="it-IT" sz="3200" dirty="0">
              <a:latin typeface="+mn-lt"/>
              <a:cs typeface="Arial" pitchFamily="34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  <a:defRPr/>
            </a:pPr>
            <a:r>
              <a:rPr lang="it-IT" sz="3200" b="1" dirty="0">
                <a:latin typeface="+mn-lt"/>
                <a:ea typeface="Calibri" pitchFamily="34" charset="0"/>
                <a:cs typeface="Tahoma" pitchFamily="34" charset="0"/>
              </a:rPr>
              <a:t>Processi di riforma del quadro normativo interno a protezione degli investimenti.</a:t>
            </a:r>
            <a:endParaRPr lang="it-IT" sz="3200" dirty="0">
              <a:latin typeface="+mn-lt"/>
              <a:cs typeface="Arial" pitchFamily="34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  <a:defRPr/>
            </a:pPr>
            <a:r>
              <a:rPr lang="it-IT" sz="3200" b="1" dirty="0">
                <a:latin typeface="+mn-lt"/>
                <a:ea typeface="Calibri" pitchFamily="34" charset="0"/>
                <a:cs typeface="Tahoma" pitchFamily="34" charset="0"/>
              </a:rPr>
              <a:t>Previsioni di crescita per il 2012: PIL vicino al 5,4%</a:t>
            </a:r>
            <a:endParaRPr lang="it-IT" sz="3200" dirty="0">
              <a:latin typeface="+mn-lt"/>
              <a:cs typeface="Arial" pitchFamily="34" charset="0"/>
            </a:endParaRPr>
          </a:p>
          <a:p>
            <a:pPr marL="514350" indent="-514350" algn="just" eaLnBrk="0" hangingPunct="0">
              <a:buFont typeface="Arial" pitchFamily="34" charset="0"/>
              <a:buChar char="•"/>
              <a:defRPr/>
            </a:pPr>
            <a:r>
              <a:rPr lang="it-IT" sz="3200" b="1" dirty="0">
                <a:latin typeface="+mn-lt"/>
                <a:ea typeface="Times New Roman" pitchFamily="18" charset="0"/>
                <a:cs typeface="Tahoma" pitchFamily="34" charset="0"/>
              </a:rPr>
              <a:t>L’Africa ha bisogno di massicci investimenti per poter sostenere la crescita economica </a:t>
            </a:r>
            <a:endParaRPr lang="it-IT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718</Words>
  <Application>Microsoft Office PowerPoint</Application>
  <PresentationFormat>Presentazione su schermo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Verdana</vt:lpstr>
      <vt:lpstr>Tema di Office</vt:lpstr>
      <vt:lpstr>Diapositiva 1</vt:lpstr>
      <vt:lpstr>                        Associazione Umbria- Africa Onlus  </vt:lpstr>
      <vt:lpstr>                        Associazione Umbria- Africa Onlus  </vt:lpstr>
      <vt:lpstr>                        Associazione Umbria- Africa Onlus  </vt:lpstr>
      <vt:lpstr>                        Associazione Umbria- Africa Onlus  </vt:lpstr>
      <vt:lpstr>                        Associazione Umbria- Africa Onlus  </vt:lpstr>
      <vt:lpstr>                        Associazione Umbria- Africa Onlus  </vt:lpstr>
      <vt:lpstr>  Il Progetto AfricaWay Premesse  </vt:lpstr>
      <vt:lpstr>   Il Progetto AfricaWay Contesto di riferimento dell’Iniziativa   </vt:lpstr>
      <vt:lpstr>   Il Progetto AfricaWay Contesto di riferimento dell’Iniziativa   </vt:lpstr>
      <vt:lpstr>   Il Progetto AfricaWay Obiettivo generale   </vt:lpstr>
      <vt:lpstr>   Il Progetto AfricaWay  Obiettivo specifico   </vt:lpstr>
      <vt:lpstr>   Il Progetto AfricaWay   </vt:lpstr>
      <vt:lpstr>   Il Progetto AfricaWay   </vt:lpstr>
      <vt:lpstr>   Progetto AfricaWay  Il Convegno di lancio   </vt:lpstr>
      <vt:lpstr>   Progetto AfricaWay  Il Convegno di lancio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Paul Ndongmeza</cp:lastModifiedBy>
  <cp:revision>19</cp:revision>
  <dcterms:created xsi:type="dcterms:W3CDTF">2012-09-24T12:56:54Z</dcterms:created>
  <dcterms:modified xsi:type="dcterms:W3CDTF">2012-09-24T17:10:47Z</dcterms:modified>
</cp:coreProperties>
</file>