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8"/>
  </p:notesMasterIdLst>
  <p:sldIdLst>
    <p:sldId id="256" r:id="rId2"/>
    <p:sldId id="259" r:id="rId3"/>
    <p:sldId id="264" r:id="rId4"/>
    <p:sldId id="262" r:id="rId5"/>
    <p:sldId id="263" r:id="rId6"/>
    <p:sldId id="261" r:id="rId7"/>
    <p:sldId id="272" r:id="rId8"/>
    <p:sldId id="271" r:id="rId9"/>
    <p:sldId id="260" r:id="rId10"/>
    <p:sldId id="270" r:id="rId11"/>
    <p:sldId id="269" r:id="rId12"/>
    <p:sldId id="275" r:id="rId13"/>
    <p:sldId id="277" r:id="rId14"/>
    <p:sldId id="280" r:id="rId15"/>
    <p:sldId id="279" r:id="rId16"/>
    <p:sldId id="278" r:id="rId17"/>
    <p:sldId id="286" r:id="rId18"/>
    <p:sldId id="284" r:id="rId19"/>
    <p:sldId id="285" r:id="rId20"/>
    <p:sldId id="276" r:id="rId21"/>
    <p:sldId id="265" r:id="rId22"/>
    <p:sldId id="289" r:id="rId23"/>
    <p:sldId id="273" r:id="rId24"/>
    <p:sldId id="291" r:id="rId25"/>
    <p:sldId id="288" r:id="rId26"/>
    <p:sldId id="293" r:id="rId27"/>
    <p:sldId id="292" r:id="rId28"/>
    <p:sldId id="287" r:id="rId29"/>
    <p:sldId id="295" r:id="rId30"/>
    <p:sldId id="294" r:id="rId31"/>
    <p:sldId id="296" r:id="rId32"/>
    <p:sldId id="297" r:id="rId33"/>
    <p:sldId id="298" r:id="rId34"/>
    <p:sldId id="299" r:id="rId35"/>
    <p:sldId id="300" r:id="rId36"/>
    <p:sldId id="290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43298104847161E-2"/>
          <c:y val="0.21682862436313111"/>
          <c:w val="0.94632368589061056"/>
          <c:h val="0.70288743736583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cmpd="thickThin">
              <a:gradFill flip="none" rotWithShape="1">
                <a:gsLst>
                  <a:gs pos="0">
                    <a:srgbClr val="FF000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headEnd type="none" w="sm" len="sm"/>
              <a:tailEnd type="triangle" w="med" len="sm"/>
            </a:ln>
            <a:effectLst>
              <a:outerShdw blurRad="139700" dist="88900" dir="10320000" sx="95000" sy="95000" algn="ctr" rotWithShape="0">
                <a:srgbClr val="000000">
                  <a:alpha val="36000"/>
                </a:srgbClr>
              </a:outerShdw>
            </a:effectLst>
          </c:spPr>
          <c:marker>
            <c:symbol val="none"/>
          </c:marker>
          <c:dPt>
            <c:idx val="1"/>
            <c:bubble3D val="0"/>
            <c:spPr>
              <a:ln cmpd="thickThin">
                <a:gradFill>
                  <a:gsLst>
                    <a:gs pos="0">
                      <a:srgbClr val="FF000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</a:gradFill>
                <a:headEnd type="none" w="sm" len="sm"/>
                <a:tailEnd type="triangle" w="med" len="sm"/>
              </a:ln>
              <a:effectLst>
                <a:outerShdw blurRad="139700" dist="88900" dir="10320000" sx="95000" sy="95000" algn="ctr" rotWithShape="0">
                  <a:srgbClr val="000000">
                    <a:alpha val="36000"/>
                  </a:srgbClr>
                </a:outerShdw>
              </a:effectLst>
            </c:spPr>
          </c:dPt>
          <c:dPt>
            <c:idx val="2"/>
            <c:bubble3D val="0"/>
            <c:spPr>
              <a:ln cmpd="thickThin">
                <a:gradFill>
                  <a:gsLst>
                    <a:gs pos="0">
                      <a:srgbClr val="FF0000"/>
                    </a:gs>
                    <a:gs pos="50000">
                      <a:srgbClr val="4F81BD">
                        <a:tint val="44500"/>
                        <a:satMod val="160000"/>
                      </a:srgbClr>
                    </a:gs>
                    <a:gs pos="100000">
                      <a:srgbClr val="4F81BD">
                        <a:tint val="23500"/>
                        <a:satMod val="160000"/>
                      </a:srgbClr>
                    </a:gs>
                  </a:gsLst>
                </a:gradFill>
                <a:headEnd type="none" w="sm" len="sm"/>
                <a:tailEnd type="triangle" w="med" len="sm"/>
              </a:ln>
              <a:effectLst>
                <a:outerShdw blurRad="139700" dist="88900" dir="10320000" sx="95000" sy="95000" algn="ctr" rotWithShape="0">
                  <a:srgbClr val="000000">
                    <a:alpha val="36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4.7607843137254795E-2"/>
                  <c:y val="-6.3096516344550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491427207962648E-2"/>
                  <c:y val="-6.3096542280041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715478746975038E-2"/>
                  <c:y val="-6.9719274221157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it-IT" smtClean="0"/>
                      <a:t>7.6%</a:t>
                    </a:r>
                    <a:endParaRPr lang="it-IT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 sz="1138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0.49</c:v>
                </c:pt>
                <c:pt idx="1">
                  <c:v>0.48</c:v>
                </c:pt>
                <c:pt idx="2">
                  <c:v>0.45</c:v>
                </c:pt>
                <c:pt idx="3">
                  <c:v>0.4</c:v>
                </c:pt>
                <c:pt idx="4">
                  <c:v>0.28999999999999998</c:v>
                </c:pt>
                <c:pt idx="5">
                  <c:v>0.21</c:v>
                </c:pt>
                <c:pt idx="6">
                  <c:v>0.16</c:v>
                </c:pt>
                <c:pt idx="7">
                  <c:v>0.13</c:v>
                </c:pt>
                <c:pt idx="8">
                  <c:v>0.11</c:v>
                </c:pt>
                <c:pt idx="9">
                  <c:v>0.09</c:v>
                </c:pt>
                <c:pt idx="10" formatCode="0.00%">
                  <c:v>7.5999999999999998E-2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365312"/>
        <c:axId val="110650496"/>
      </c:lineChart>
      <c:catAx>
        <c:axId val="1323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333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it-IT"/>
          </a:p>
        </c:txPr>
        <c:crossAx val="110650496"/>
        <c:crosses val="autoZero"/>
        <c:auto val="1"/>
        <c:lblAlgn val="ctr"/>
        <c:lblOffset val="100"/>
        <c:noMultiLvlLbl val="0"/>
      </c:catAx>
      <c:valAx>
        <c:axId val="110650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2365312"/>
        <c:crosses val="autoZero"/>
        <c:crossBetween val="between"/>
        <c:majorUnit val="0.1"/>
      </c:valAx>
      <c:spPr>
        <a:noFill/>
        <a:ln w="25394">
          <a:noFill/>
        </a:ln>
      </c:spPr>
    </c:plotArea>
    <c:plotVisOnly val="1"/>
    <c:dispBlanksAs val="gap"/>
    <c:showDLblsOverMax val="0"/>
  </c:chart>
  <c:spPr>
    <a:ln>
      <a:noFill/>
    </a:ln>
    <a:effectLst>
      <a:outerShdw blurRad="50800" dist="50800" dir="5400000" sx="92000" sy="92000" algn="ctr" rotWithShape="0">
        <a:srgbClr val="000000"/>
      </a:outerShdw>
    </a:effectLst>
  </c:spPr>
  <c:txPr>
    <a:bodyPr/>
    <a:lstStyle/>
    <a:p>
      <a:pPr>
        <a:defRPr sz="1711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3B2C9-3D69-410F-9099-0012ABB2E932}" type="doc">
      <dgm:prSet loTypeId="urn:microsoft.com/office/officeart/2005/8/layout/radial4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D1A4F3B-508E-4B67-8FFB-C4B1B05FD8B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21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Total </a:t>
          </a:r>
          <a:r>
            <a:rPr lang="en-US" sz="21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Investments</a:t>
          </a:r>
        </a:p>
        <a:p>
          <a:r>
            <a:rPr lang="en-US" sz="21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118.6 </a:t>
          </a:r>
          <a:r>
            <a:rPr lang="en-US" sz="2100" b="1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sz="21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  <a:endParaRPr lang="en-US" sz="21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50848A0-3CE1-4B08-B444-D92FCEC265CA}" type="parTrans" cxnId="{555C5627-26DE-458F-8D0B-2D5FC1DE5E1D}">
      <dgm:prSet/>
      <dgm:spPr/>
      <dgm:t>
        <a:bodyPr/>
        <a:lstStyle/>
        <a:p>
          <a:endParaRPr lang="en-US"/>
        </a:p>
      </dgm:t>
    </dgm:pt>
    <dgm:pt modelId="{9A48444D-7E9A-46AD-9826-CD9A748A9E27}" type="sibTrans" cxnId="{555C5627-26DE-458F-8D0B-2D5FC1DE5E1D}">
      <dgm:prSet/>
      <dgm:spPr/>
      <dgm:t>
        <a:bodyPr/>
        <a:lstStyle/>
        <a:p>
          <a:endParaRPr lang="en-US"/>
        </a:p>
      </dgm:t>
    </dgm:pt>
    <dgm:pt modelId="{40D3BDEF-4BE4-41BF-9104-45A8D7EE12A6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Oil sector</a:t>
          </a:r>
        </a:p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48.5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  <a:endParaRPr lang="en-US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06208CF-B771-4125-AD72-67426368CF54}" type="parTrans" cxnId="{BA04BB9F-ECB5-45D7-99B0-E586939FE92B}">
      <dgm:prSet/>
      <dgm:spPr/>
      <dgm:t>
        <a:bodyPr/>
        <a:lstStyle/>
        <a:p>
          <a:endParaRPr lang="en-US"/>
        </a:p>
      </dgm:t>
    </dgm:pt>
    <dgm:pt modelId="{F1EB7562-F5B9-4B35-AFF0-63EE493754BE}" type="sibTrans" cxnId="{BA04BB9F-ECB5-45D7-99B0-E586939FE92B}">
      <dgm:prSet/>
      <dgm:spPr/>
      <dgm:t>
        <a:bodyPr/>
        <a:lstStyle/>
        <a:p>
          <a:endParaRPr lang="en-US"/>
        </a:p>
      </dgm:t>
    </dgm:pt>
    <dgm:pt modelId="{BC66DA02-98B2-4C95-A5BC-D8C68EF35E10}">
      <dgm:prSet phldrT="[Текст]" custT="1"/>
      <dgm:spPr/>
      <dgm:t>
        <a:bodyPr/>
        <a:lstStyle/>
        <a:p>
          <a:endParaRPr lang="en-US" sz="19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Foreign</a:t>
          </a:r>
          <a:endParaRPr lang="en-US" sz="20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63.1bln USD</a:t>
          </a:r>
        </a:p>
        <a:p>
          <a:endParaRPr lang="en-US" sz="2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675F37-CE8E-417C-92E7-C6F006D4769A}" type="parTrans" cxnId="{35DF9CC5-D047-4F3D-A654-8E6B555F25B9}">
      <dgm:prSet/>
      <dgm:spPr/>
      <dgm:t>
        <a:bodyPr/>
        <a:lstStyle/>
        <a:p>
          <a:endParaRPr lang="en-US"/>
        </a:p>
      </dgm:t>
    </dgm:pt>
    <dgm:pt modelId="{85FCAF02-2486-4699-944C-D20C4DB36649}" type="sibTrans" cxnId="{35DF9CC5-D047-4F3D-A654-8E6B555F25B9}">
      <dgm:prSet/>
      <dgm:spPr/>
      <dgm:t>
        <a:bodyPr/>
        <a:lstStyle/>
        <a:p>
          <a:endParaRPr lang="en-US"/>
        </a:p>
      </dgm:t>
    </dgm:pt>
    <dgm:pt modelId="{C38405AB-9A68-4111-B2FA-9697E7F8AF6D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Domestic</a:t>
          </a:r>
          <a:endParaRPr lang="en-US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55.5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  <a:endParaRPr lang="en-US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78CD82-C0B5-4ECD-BE9A-322E848CA91C}" type="parTrans" cxnId="{23E2EADC-FA6F-4319-B9CB-98DEB2B30064}">
      <dgm:prSet/>
      <dgm:spPr/>
      <dgm:t>
        <a:bodyPr/>
        <a:lstStyle/>
        <a:p>
          <a:endParaRPr lang="en-US"/>
        </a:p>
      </dgm:t>
    </dgm:pt>
    <dgm:pt modelId="{08FBC588-0267-4CDA-9A08-357876E2AAB0}" type="sibTrans" cxnId="{23E2EADC-FA6F-4319-B9CB-98DEB2B30064}">
      <dgm:prSet/>
      <dgm:spPr/>
      <dgm:t>
        <a:bodyPr/>
        <a:lstStyle/>
        <a:p>
          <a:endParaRPr lang="en-US"/>
        </a:p>
      </dgm:t>
    </dgm:pt>
    <dgm:pt modelId="{859CBB75-0C57-4EFB-B687-47A63686D265}">
      <dgm:prSet phldrT="[Текст]" phldr="1"/>
      <dgm:spPr/>
      <dgm:t>
        <a:bodyPr/>
        <a:lstStyle/>
        <a:p>
          <a:endParaRPr lang="en-US" dirty="0"/>
        </a:p>
      </dgm:t>
    </dgm:pt>
    <dgm:pt modelId="{A2913239-DA65-4443-9DD4-F375953C6C1E}" type="parTrans" cxnId="{3F2AAA87-8FA2-4CE4-91A2-810ADD38C417}">
      <dgm:prSet/>
      <dgm:spPr/>
      <dgm:t>
        <a:bodyPr/>
        <a:lstStyle/>
        <a:p>
          <a:endParaRPr lang="en-US"/>
        </a:p>
      </dgm:t>
    </dgm:pt>
    <dgm:pt modelId="{8D9C24D3-4343-4A8F-AE70-4ADE370E65E5}" type="sibTrans" cxnId="{3F2AAA87-8FA2-4CE4-91A2-810ADD38C417}">
      <dgm:prSet/>
      <dgm:spPr/>
      <dgm:t>
        <a:bodyPr/>
        <a:lstStyle/>
        <a:p>
          <a:endParaRPr lang="en-US"/>
        </a:p>
      </dgm:t>
    </dgm:pt>
    <dgm:pt modelId="{F2D4352C-6FB9-47D7-9D4F-2815B8310A16}">
      <dgm:prSet phldrT="[Текст]" phldr="1"/>
      <dgm:spPr/>
      <dgm:t>
        <a:bodyPr/>
        <a:lstStyle/>
        <a:p>
          <a:endParaRPr lang="en-US" dirty="0"/>
        </a:p>
      </dgm:t>
    </dgm:pt>
    <dgm:pt modelId="{EF3C9F90-1B07-46F7-9139-52BA57DA83DD}" type="parTrans" cxnId="{56514FDC-E7D3-41CB-80A8-ECCC5B014A0B}">
      <dgm:prSet/>
      <dgm:spPr/>
      <dgm:t>
        <a:bodyPr/>
        <a:lstStyle/>
        <a:p>
          <a:endParaRPr lang="en-US"/>
        </a:p>
      </dgm:t>
    </dgm:pt>
    <dgm:pt modelId="{45B3551D-D50D-4636-AA77-A532CAA0C4BC}" type="sibTrans" cxnId="{56514FDC-E7D3-41CB-80A8-ECCC5B014A0B}">
      <dgm:prSet/>
      <dgm:spPr/>
      <dgm:t>
        <a:bodyPr/>
        <a:lstStyle/>
        <a:p>
          <a:endParaRPr lang="en-US"/>
        </a:p>
      </dgm:t>
    </dgm:pt>
    <dgm:pt modelId="{4A910E5E-6A67-4986-8346-36A6F084E186}">
      <dgm:prSet/>
      <dgm:spPr/>
      <dgm:t>
        <a:bodyPr/>
        <a:lstStyle/>
        <a:p>
          <a:endParaRPr lang="en-US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Non-oil sector</a:t>
          </a:r>
        </a:p>
        <a:p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70.1 </a:t>
          </a:r>
          <a:r>
            <a:rPr lang="en-US" b="1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23476729-9A25-4140-85BC-5ACB6808A9BB}" type="parTrans" cxnId="{2FB9256D-4258-40BD-88ED-5CBD5565C7E4}">
      <dgm:prSet/>
      <dgm:spPr/>
      <dgm:t>
        <a:bodyPr/>
        <a:lstStyle/>
        <a:p>
          <a:endParaRPr lang="en-US"/>
        </a:p>
      </dgm:t>
    </dgm:pt>
    <dgm:pt modelId="{4A760A67-3CDD-43BE-AEEF-EA033696AEF1}" type="sibTrans" cxnId="{2FB9256D-4258-40BD-88ED-5CBD5565C7E4}">
      <dgm:prSet/>
      <dgm:spPr/>
      <dgm:t>
        <a:bodyPr/>
        <a:lstStyle/>
        <a:p>
          <a:endParaRPr lang="en-US"/>
        </a:p>
      </dgm:t>
    </dgm:pt>
    <dgm:pt modelId="{6CD1DD8E-19C6-4247-ACC1-1F23A0023181}">
      <dgm:prSet custRadScaleRad="87201" custRadScaleInc="-8713"/>
      <dgm:spPr/>
      <dgm:t>
        <a:bodyPr/>
        <a:lstStyle/>
        <a:p>
          <a:endParaRPr lang="en-US" dirty="0"/>
        </a:p>
      </dgm:t>
    </dgm:pt>
    <dgm:pt modelId="{85BEEEEA-E493-4524-8E0F-1991595058DA}" type="parTrans" cxnId="{00A3BABB-3C84-4C2D-AF63-81556A7736C7}">
      <dgm:prSet/>
      <dgm:spPr/>
      <dgm:t>
        <a:bodyPr/>
        <a:lstStyle/>
        <a:p>
          <a:endParaRPr lang="en-US"/>
        </a:p>
      </dgm:t>
    </dgm:pt>
    <dgm:pt modelId="{3ADEDBC2-1A7C-455D-8EE3-B00C74753D05}" type="sibTrans" cxnId="{00A3BABB-3C84-4C2D-AF63-81556A7736C7}">
      <dgm:prSet/>
      <dgm:spPr/>
      <dgm:t>
        <a:bodyPr/>
        <a:lstStyle/>
        <a:p>
          <a:endParaRPr lang="en-US"/>
        </a:p>
      </dgm:t>
    </dgm:pt>
    <dgm:pt modelId="{4630D001-7F02-43D6-930E-019879515DD7}" type="pres">
      <dgm:prSet presAssocID="{5553B2C9-3D69-410F-9099-0012ABB2E9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EB987C-CC99-44FF-8B1B-712F11669F35}" type="pres">
      <dgm:prSet presAssocID="{3D1A4F3B-508E-4B67-8FFB-C4B1B05FD8B6}" presName="centerShape" presStyleLbl="node0" presStyleIdx="0" presStyleCnt="1" custLinFactNeighborX="-1640" custLinFactNeighborY="4422"/>
      <dgm:spPr/>
      <dgm:t>
        <a:bodyPr/>
        <a:lstStyle/>
        <a:p>
          <a:endParaRPr lang="en-US"/>
        </a:p>
      </dgm:t>
    </dgm:pt>
    <dgm:pt modelId="{892F1F6A-F059-4CFC-A5AF-CDDF81D6197B}" type="pres">
      <dgm:prSet presAssocID="{E06208CF-B771-4125-AD72-67426368CF54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F906514D-E0D7-4582-A3A8-6420CAC6374A}" type="pres">
      <dgm:prSet presAssocID="{40D3BDEF-4BE4-41BF-9104-45A8D7EE12A6}" presName="node" presStyleLbl="node1" presStyleIdx="0" presStyleCnt="4" custRadScaleRad="99359" custRadScaleInc="-24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F9960-BB72-4A05-85F4-8F965B030A5D}" type="pres">
      <dgm:prSet presAssocID="{2E675F37-CE8E-417C-92E7-C6F006D4769A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B543B950-1210-42C2-BF5B-D1317554C179}" type="pres">
      <dgm:prSet presAssocID="{BC66DA02-98B2-4C95-A5BC-D8C68EF35E10}" presName="node" presStyleLbl="node1" presStyleIdx="1" presStyleCnt="4" custRadScaleRad="102178" custRadScaleInc="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1A9C-5560-48D9-A449-40587CD4C5FD}" type="pres">
      <dgm:prSet presAssocID="{DB78CD82-C0B5-4ECD-BE9A-322E848CA91C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4148531B-E950-44C1-AFAD-90FDBFF22F73}" type="pres">
      <dgm:prSet presAssocID="{C38405AB-9A68-4111-B2FA-9697E7F8AF6D}" presName="node" presStyleLbl="node1" presStyleIdx="2" presStyleCnt="4" custRadScaleRad="107278" custRadScaleInc="-13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8F262-646F-4FFE-B409-9795A2381674}" type="pres">
      <dgm:prSet presAssocID="{23476729-9A25-4140-85BC-5ACB6808A9B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C84666E-B5B2-4476-B685-228FA36187E9}" type="pres">
      <dgm:prSet presAssocID="{4A910E5E-6A67-4986-8346-36A6F084E186}" presName="node" presStyleLbl="node1" presStyleIdx="3" presStyleCnt="4" custRadScaleRad="91899" custRadScaleInc="2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9256D-4258-40BD-88ED-5CBD5565C7E4}" srcId="{3D1A4F3B-508E-4B67-8FFB-C4B1B05FD8B6}" destId="{4A910E5E-6A67-4986-8346-36A6F084E186}" srcOrd="3" destOrd="0" parTransId="{23476729-9A25-4140-85BC-5ACB6808A9BB}" sibTransId="{4A760A67-3CDD-43BE-AEEF-EA033696AEF1}"/>
    <dgm:cxn modelId="{35DF9CC5-D047-4F3D-A654-8E6B555F25B9}" srcId="{3D1A4F3B-508E-4B67-8FFB-C4B1B05FD8B6}" destId="{BC66DA02-98B2-4C95-A5BC-D8C68EF35E10}" srcOrd="1" destOrd="0" parTransId="{2E675F37-CE8E-417C-92E7-C6F006D4769A}" sibTransId="{85FCAF02-2486-4699-944C-D20C4DB36649}"/>
    <dgm:cxn modelId="{0740B080-98E1-48BB-AF72-9212FDC836D4}" type="presOf" srcId="{23476729-9A25-4140-85BC-5ACB6808A9BB}" destId="{5968F262-646F-4FFE-B409-9795A2381674}" srcOrd="0" destOrd="0" presId="urn:microsoft.com/office/officeart/2005/8/layout/radial4"/>
    <dgm:cxn modelId="{00A3BABB-3C84-4C2D-AF63-81556A7736C7}" srcId="{5553B2C9-3D69-410F-9099-0012ABB2E932}" destId="{6CD1DD8E-19C6-4247-ACC1-1F23A0023181}" srcOrd="3" destOrd="0" parTransId="{85BEEEEA-E493-4524-8E0F-1991595058DA}" sibTransId="{3ADEDBC2-1A7C-455D-8EE3-B00C74753D05}"/>
    <dgm:cxn modelId="{DBB0D19A-D4F6-495A-ACE6-0E3705830C44}" type="presOf" srcId="{C38405AB-9A68-4111-B2FA-9697E7F8AF6D}" destId="{4148531B-E950-44C1-AFAD-90FDBFF22F73}" srcOrd="0" destOrd="0" presId="urn:microsoft.com/office/officeart/2005/8/layout/radial4"/>
    <dgm:cxn modelId="{F3203EDF-7028-472B-AB06-DA86B9684E14}" type="presOf" srcId="{E06208CF-B771-4125-AD72-67426368CF54}" destId="{892F1F6A-F059-4CFC-A5AF-CDDF81D6197B}" srcOrd="0" destOrd="0" presId="urn:microsoft.com/office/officeart/2005/8/layout/radial4"/>
    <dgm:cxn modelId="{61FE3826-DACD-4A93-8775-CBFC2437FDF8}" type="presOf" srcId="{40D3BDEF-4BE4-41BF-9104-45A8D7EE12A6}" destId="{F906514D-E0D7-4582-A3A8-6420CAC6374A}" srcOrd="0" destOrd="0" presId="urn:microsoft.com/office/officeart/2005/8/layout/radial4"/>
    <dgm:cxn modelId="{3980F25A-2B02-4616-A063-25AD8335BD0A}" type="presOf" srcId="{DB78CD82-C0B5-4ECD-BE9A-322E848CA91C}" destId="{B2CD1A9C-5560-48D9-A449-40587CD4C5FD}" srcOrd="0" destOrd="0" presId="urn:microsoft.com/office/officeart/2005/8/layout/radial4"/>
    <dgm:cxn modelId="{1E9D7E4A-B504-4E51-BF69-DECE4894D774}" type="presOf" srcId="{BC66DA02-98B2-4C95-A5BC-D8C68EF35E10}" destId="{B543B950-1210-42C2-BF5B-D1317554C179}" srcOrd="0" destOrd="0" presId="urn:microsoft.com/office/officeart/2005/8/layout/radial4"/>
    <dgm:cxn modelId="{3F2AAA87-8FA2-4CE4-91A2-810ADD38C417}" srcId="{5553B2C9-3D69-410F-9099-0012ABB2E932}" destId="{859CBB75-0C57-4EFB-B687-47A63686D265}" srcOrd="1" destOrd="0" parTransId="{A2913239-DA65-4443-9DD4-F375953C6C1E}" sibTransId="{8D9C24D3-4343-4A8F-AE70-4ADE370E65E5}"/>
    <dgm:cxn modelId="{23E2EADC-FA6F-4319-B9CB-98DEB2B30064}" srcId="{3D1A4F3B-508E-4B67-8FFB-C4B1B05FD8B6}" destId="{C38405AB-9A68-4111-B2FA-9697E7F8AF6D}" srcOrd="2" destOrd="0" parTransId="{DB78CD82-C0B5-4ECD-BE9A-322E848CA91C}" sibTransId="{08FBC588-0267-4CDA-9A08-357876E2AAB0}"/>
    <dgm:cxn modelId="{7BE3CCD2-E53C-477C-AA9E-996561B5CC6F}" type="presOf" srcId="{2E675F37-CE8E-417C-92E7-C6F006D4769A}" destId="{A09F9960-BB72-4A05-85F4-8F965B030A5D}" srcOrd="0" destOrd="0" presId="urn:microsoft.com/office/officeart/2005/8/layout/radial4"/>
    <dgm:cxn modelId="{BD00CEA7-45E5-437C-8A14-CD6BD1603A7E}" type="presOf" srcId="{4A910E5E-6A67-4986-8346-36A6F084E186}" destId="{AC84666E-B5B2-4476-B685-228FA36187E9}" srcOrd="0" destOrd="0" presId="urn:microsoft.com/office/officeart/2005/8/layout/radial4"/>
    <dgm:cxn modelId="{555C5627-26DE-458F-8D0B-2D5FC1DE5E1D}" srcId="{5553B2C9-3D69-410F-9099-0012ABB2E932}" destId="{3D1A4F3B-508E-4B67-8FFB-C4B1B05FD8B6}" srcOrd="0" destOrd="0" parTransId="{250848A0-3CE1-4B08-B444-D92FCEC265CA}" sibTransId="{9A48444D-7E9A-46AD-9826-CD9A748A9E27}"/>
    <dgm:cxn modelId="{56514FDC-E7D3-41CB-80A8-ECCC5B014A0B}" srcId="{5553B2C9-3D69-410F-9099-0012ABB2E932}" destId="{F2D4352C-6FB9-47D7-9D4F-2815B8310A16}" srcOrd="2" destOrd="0" parTransId="{EF3C9F90-1B07-46F7-9139-52BA57DA83DD}" sibTransId="{45B3551D-D50D-4636-AA77-A532CAA0C4BC}"/>
    <dgm:cxn modelId="{7C963B01-1AEE-4E38-8E00-50CAD4DFB15D}" type="presOf" srcId="{3D1A4F3B-508E-4B67-8FFB-C4B1B05FD8B6}" destId="{1CEB987C-CC99-44FF-8B1B-712F11669F35}" srcOrd="0" destOrd="0" presId="urn:microsoft.com/office/officeart/2005/8/layout/radial4"/>
    <dgm:cxn modelId="{3CEEBE55-A2A2-49F7-9946-8295B804E297}" type="presOf" srcId="{5553B2C9-3D69-410F-9099-0012ABB2E932}" destId="{4630D001-7F02-43D6-930E-019879515DD7}" srcOrd="0" destOrd="0" presId="urn:microsoft.com/office/officeart/2005/8/layout/radial4"/>
    <dgm:cxn modelId="{BA04BB9F-ECB5-45D7-99B0-E586939FE92B}" srcId="{3D1A4F3B-508E-4B67-8FFB-C4B1B05FD8B6}" destId="{40D3BDEF-4BE4-41BF-9104-45A8D7EE12A6}" srcOrd="0" destOrd="0" parTransId="{E06208CF-B771-4125-AD72-67426368CF54}" sibTransId="{F1EB7562-F5B9-4B35-AFF0-63EE493754BE}"/>
    <dgm:cxn modelId="{BB4E69EB-5B75-416C-94E2-05FAAAD846A5}" type="presParOf" srcId="{4630D001-7F02-43D6-930E-019879515DD7}" destId="{1CEB987C-CC99-44FF-8B1B-712F11669F35}" srcOrd="0" destOrd="0" presId="urn:microsoft.com/office/officeart/2005/8/layout/radial4"/>
    <dgm:cxn modelId="{EB699A52-1381-458C-9144-A0A7F3FFCE49}" type="presParOf" srcId="{4630D001-7F02-43D6-930E-019879515DD7}" destId="{892F1F6A-F059-4CFC-A5AF-CDDF81D6197B}" srcOrd="1" destOrd="0" presId="urn:microsoft.com/office/officeart/2005/8/layout/radial4"/>
    <dgm:cxn modelId="{4FBDA745-CADE-43B8-BAFA-C4DB6D42B0DC}" type="presParOf" srcId="{4630D001-7F02-43D6-930E-019879515DD7}" destId="{F906514D-E0D7-4582-A3A8-6420CAC6374A}" srcOrd="2" destOrd="0" presId="urn:microsoft.com/office/officeart/2005/8/layout/radial4"/>
    <dgm:cxn modelId="{FE6CC1BD-4345-43C7-B8E9-1FCB612FD594}" type="presParOf" srcId="{4630D001-7F02-43D6-930E-019879515DD7}" destId="{A09F9960-BB72-4A05-85F4-8F965B030A5D}" srcOrd="3" destOrd="0" presId="urn:microsoft.com/office/officeart/2005/8/layout/radial4"/>
    <dgm:cxn modelId="{0968CD1F-F7D9-43B9-9A92-754A55B72C13}" type="presParOf" srcId="{4630D001-7F02-43D6-930E-019879515DD7}" destId="{B543B950-1210-42C2-BF5B-D1317554C179}" srcOrd="4" destOrd="0" presId="urn:microsoft.com/office/officeart/2005/8/layout/radial4"/>
    <dgm:cxn modelId="{A6145CD7-984F-4ABA-AC90-4511280D3AD6}" type="presParOf" srcId="{4630D001-7F02-43D6-930E-019879515DD7}" destId="{B2CD1A9C-5560-48D9-A449-40587CD4C5FD}" srcOrd="5" destOrd="0" presId="urn:microsoft.com/office/officeart/2005/8/layout/radial4"/>
    <dgm:cxn modelId="{42A9AC83-8835-4805-B866-483CCD87A8FB}" type="presParOf" srcId="{4630D001-7F02-43D6-930E-019879515DD7}" destId="{4148531B-E950-44C1-AFAD-90FDBFF22F73}" srcOrd="6" destOrd="0" presId="urn:microsoft.com/office/officeart/2005/8/layout/radial4"/>
    <dgm:cxn modelId="{B05E78E2-2076-4B59-B74F-B9BF040254EA}" type="presParOf" srcId="{4630D001-7F02-43D6-930E-019879515DD7}" destId="{5968F262-646F-4FFE-B409-9795A2381674}" srcOrd="7" destOrd="0" presId="urn:microsoft.com/office/officeart/2005/8/layout/radial4"/>
    <dgm:cxn modelId="{92F18E69-0094-42CA-9513-8CC0F977142C}" type="presParOf" srcId="{4630D001-7F02-43D6-930E-019879515DD7}" destId="{AC84666E-B5B2-4476-B685-228FA36187E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B987C-CC99-44FF-8B1B-712F11669F35}">
      <dsp:nvSpPr>
        <dsp:cNvPr id="0" name=""/>
        <dsp:cNvSpPr/>
      </dsp:nvSpPr>
      <dsp:spPr>
        <a:xfrm>
          <a:off x="3039686" y="1855023"/>
          <a:ext cx="1772096" cy="177209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Total </a:t>
          </a:r>
          <a:r>
            <a:rPr lang="en-US" sz="21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Investments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118.6 </a:t>
          </a:r>
          <a:r>
            <a:rPr lang="en-US" sz="2100" b="1" kern="1200" dirty="0" err="1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sz="21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  <a:endParaRPr lang="en-US" sz="21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99203" y="2114540"/>
        <a:ext cx="1253062" cy="1253062"/>
      </dsp:txXfrm>
    </dsp:sp>
    <dsp:sp modelId="{892F1F6A-F059-4CFC-A5AF-CDDF81D6197B}">
      <dsp:nvSpPr>
        <dsp:cNvPr id="0" name=""/>
        <dsp:cNvSpPr/>
      </dsp:nvSpPr>
      <dsp:spPr>
        <a:xfrm rot="11052307">
          <a:off x="1739675" y="2373128"/>
          <a:ext cx="1232514" cy="5050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06514D-E0D7-4582-A3A8-6420CAC6374A}">
      <dsp:nvSpPr>
        <dsp:cNvPr id="0" name=""/>
        <dsp:cNvSpPr/>
      </dsp:nvSpPr>
      <dsp:spPr>
        <a:xfrm>
          <a:off x="899589" y="1907066"/>
          <a:ext cx="1683491" cy="1346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Oil sector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48.5 </a:t>
          </a:r>
          <a:r>
            <a:rPr lang="en-US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39035" y="1946512"/>
        <a:ext cx="1604599" cy="1267901"/>
      </dsp:txXfrm>
    </dsp:sp>
    <dsp:sp modelId="{A09F9960-BB72-4A05-85F4-8F965B030A5D}">
      <dsp:nvSpPr>
        <dsp:cNvPr id="0" name=""/>
        <dsp:cNvSpPr/>
      </dsp:nvSpPr>
      <dsp:spPr>
        <a:xfrm rot="14790096">
          <a:off x="2637929" y="1013910"/>
          <a:ext cx="1293329" cy="5050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43B950-1210-42C2-BF5B-D1317554C179}">
      <dsp:nvSpPr>
        <dsp:cNvPr id="0" name=""/>
        <dsp:cNvSpPr/>
      </dsp:nvSpPr>
      <dsp:spPr>
        <a:xfrm>
          <a:off x="2185007" y="0"/>
          <a:ext cx="1683491" cy="1346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Foreign</a:t>
          </a:r>
          <a:endParaRPr lang="en-US" sz="2000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63.1bln USD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24453" y="39446"/>
        <a:ext cx="1604599" cy="1267901"/>
      </dsp:txXfrm>
    </dsp:sp>
    <dsp:sp modelId="{B2CD1A9C-5560-48D9-A449-40587CD4C5FD}">
      <dsp:nvSpPr>
        <dsp:cNvPr id="0" name=""/>
        <dsp:cNvSpPr/>
      </dsp:nvSpPr>
      <dsp:spPr>
        <a:xfrm rot="17578284">
          <a:off x="3908991" y="1012391"/>
          <a:ext cx="1284932" cy="5050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48531B-E950-44C1-AFAD-90FDBFF22F73}">
      <dsp:nvSpPr>
        <dsp:cNvPr id="0" name=""/>
        <dsp:cNvSpPr/>
      </dsp:nvSpPr>
      <dsp:spPr>
        <a:xfrm>
          <a:off x="3960447" y="0"/>
          <a:ext cx="1683491" cy="1346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Domestic</a:t>
          </a:r>
          <a:endParaRPr lang="en-US" sz="1600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55.5 </a:t>
          </a:r>
          <a:r>
            <a:rPr lang="en-US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  <a:endParaRPr lang="en-US" sz="16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9893" y="39446"/>
        <a:ext cx="1604599" cy="1267901"/>
      </dsp:txXfrm>
    </dsp:sp>
    <dsp:sp modelId="{5968F262-646F-4FFE-B409-9795A2381674}">
      <dsp:nvSpPr>
        <dsp:cNvPr id="0" name=""/>
        <dsp:cNvSpPr/>
      </dsp:nvSpPr>
      <dsp:spPr>
        <a:xfrm rot="21296261">
          <a:off x="4876265" y="2350633"/>
          <a:ext cx="1212676" cy="5050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84666E-B5B2-4476-B685-228FA36187E9}">
      <dsp:nvSpPr>
        <dsp:cNvPr id="0" name=""/>
        <dsp:cNvSpPr/>
      </dsp:nvSpPr>
      <dsp:spPr>
        <a:xfrm>
          <a:off x="5244831" y="1876257"/>
          <a:ext cx="1683491" cy="13467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Non-oil sector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70.1 </a:t>
          </a:r>
          <a:r>
            <a:rPr lang="en-US" sz="1600" b="1" kern="1200" dirty="0" err="1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bln</a:t>
          </a:r>
          <a:r>
            <a:rPr lang="en-US" sz="16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USD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5284277" y="1915703"/>
        <a:ext cx="1604599" cy="126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4A47-AFE5-4290-B21F-AE3001D1F296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2D046-1FF5-490A-B395-D9D6F66501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44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986D9-B67D-4CA3-B3E1-BD80480896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40E4F-4717-4B69-BA08-1BDE3B3FBC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6F0A1-4163-4847-B3A4-C51E4A73AC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CB42AD-4E09-491F-A9C7-B258B445D7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9AD9A-AC0F-483F-A4FF-6899DD4554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2D046-1FF5-490A-B395-D9D6F665017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29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FBA7946-EE72-4374-BAB7-A1DD21FE985B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A1E407-DAA7-4AA9-9372-F2D404ADD683}" type="datetimeFigureOut">
              <a:rPr lang="it-IT" smtClean="0"/>
              <a:t>13/05/2015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8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2.jpeg"/><Relationship Id="rId4" Type="http://schemas.openxmlformats.org/officeDocument/2006/relationships/image" Target="../media/image46.gif"/><Relationship Id="rId9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7.e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gif"/><Relationship Id="rId18" Type="http://schemas.openxmlformats.org/officeDocument/2006/relationships/image" Target="http://www.iteca.az/img/logos/2015/caspianoilgas.gif" TargetMode="External"/><Relationship Id="rId26" Type="http://schemas.openxmlformats.org/officeDocument/2006/relationships/image" Target="http://www.iteca.az/img/logos/2015/beauty.gif" TargetMode="External"/><Relationship Id="rId3" Type="http://schemas.openxmlformats.org/officeDocument/2006/relationships/image" Target="../media/image76.gif"/><Relationship Id="rId21" Type="http://schemas.openxmlformats.org/officeDocument/2006/relationships/image" Target="../media/image85.gif"/><Relationship Id="rId7" Type="http://schemas.openxmlformats.org/officeDocument/2006/relationships/image" Target="../media/image78.gif"/><Relationship Id="rId12" Type="http://schemas.openxmlformats.org/officeDocument/2006/relationships/image" Target="http://www.iteca.az/img/logos/2015/roadtraffic.gif" TargetMode="External"/><Relationship Id="rId17" Type="http://schemas.openxmlformats.org/officeDocument/2006/relationships/image" Target="../media/image83.gif"/><Relationship Id="rId25" Type="http://schemas.openxmlformats.org/officeDocument/2006/relationships/image" Target="../media/image87.gif"/><Relationship Id="rId33" Type="http://schemas.openxmlformats.org/officeDocument/2006/relationships/image" Target="../media/image91.png"/><Relationship Id="rId2" Type="http://schemas.openxmlformats.org/officeDocument/2006/relationships/image" Target="../media/image2.jpeg"/><Relationship Id="rId16" Type="http://schemas.openxmlformats.org/officeDocument/2006/relationships/image" Target="http://www.iteca.az/img/logos/2015/ipack.gif" TargetMode="External"/><Relationship Id="rId20" Type="http://schemas.openxmlformats.org/officeDocument/2006/relationships/image" Target="http://www.iteca.az/img/logos/2015/caspianpower.gif" TargetMode="External"/><Relationship Id="rId29" Type="http://schemas.openxmlformats.org/officeDocument/2006/relationships/image" Target="../media/image89.gif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teca.az/img/logos/2015/horex.gif" TargetMode="External"/><Relationship Id="rId11" Type="http://schemas.openxmlformats.org/officeDocument/2006/relationships/image" Target="../media/image80.gif"/><Relationship Id="rId24" Type="http://schemas.openxmlformats.org/officeDocument/2006/relationships/image" Target="http://www.iteca.az/img/logos/2015/stomatology.gif" TargetMode="External"/><Relationship Id="rId32" Type="http://schemas.openxmlformats.org/officeDocument/2006/relationships/image" Target="http://www.iteca.az/img/logos/2015/bakutel.gif" TargetMode="External"/><Relationship Id="rId5" Type="http://schemas.openxmlformats.org/officeDocument/2006/relationships/image" Target="../media/image77.gif"/><Relationship Id="rId15" Type="http://schemas.openxmlformats.org/officeDocument/2006/relationships/image" Target="../media/image82.gif"/><Relationship Id="rId23" Type="http://schemas.openxmlformats.org/officeDocument/2006/relationships/image" Target="../media/image86.gif"/><Relationship Id="rId28" Type="http://schemas.openxmlformats.org/officeDocument/2006/relationships/image" Target="http://www.iteca.az/img/logos/2015/bakubuild.gif" TargetMode="External"/><Relationship Id="rId10" Type="http://schemas.openxmlformats.org/officeDocument/2006/relationships/image" Target="http://www.iteca.az/img/logos/2015/transcaspian.gif" TargetMode="External"/><Relationship Id="rId19" Type="http://schemas.openxmlformats.org/officeDocument/2006/relationships/image" Target="../media/image84.gif"/><Relationship Id="rId31" Type="http://schemas.openxmlformats.org/officeDocument/2006/relationships/image" Target="../media/image90.gif"/><Relationship Id="rId4" Type="http://schemas.openxmlformats.org/officeDocument/2006/relationships/image" Target="http://www.iteca.az/img/logos/2015/aitf.gif" TargetMode="External"/><Relationship Id="rId9" Type="http://schemas.openxmlformats.org/officeDocument/2006/relationships/image" Target="../media/image79.gif"/><Relationship Id="rId14" Type="http://schemas.openxmlformats.org/officeDocument/2006/relationships/image" Target="http://www.iteca.az/img/logos/2015/worldfood.gif" TargetMode="External"/><Relationship Id="rId22" Type="http://schemas.openxmlformats.org/officeDocument/2006/relationships/image" Target="http://www.iteca.az/img/logos/2015/bihe.gif" TargetMode="External"/><Relationship Id="rId27" Type="http://schemas.openxmlformats.org/officeDocument/2006/relationships/image" Target="../media/image88.gif"/><Relationship Id="rId30" Type="http://schemas.openxmlformats.org/officeDocument/2006/relationships/image" Target="http://www.iteca.az/img/logos/2015/aquatherm.gif" TargetMode="External"/><Relationship Id="rId8" Type="http://schemas.openxmlformats.org/officeDocument/2006/relationships/image" Target="http://www.iteca.az/img/logos/2015/cibs.gi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tazercom.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tazercom.i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e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649941"/>
            <a:ext cx="7543800" cy="2593975"/>
          </a:xfrm>
        </p:spPr>
        <p:txBody>
          <a:bodyPr/>
          <a:lstStyle/>
          <a:p>
            <a:r>
              <a:rPr lang="it-IT" sz="6000" b="1" smtClean="0"/>
              <a:t>F</a:t>
            </a:r>
            <a:r>
              <a:rPr lang="it-IT" sz="4400" b="1" smtClean="0"/>
              <a:t>OCUS </a:t>
            </a:r>
            <a:r>
              <a:rPr lang="it-IT" sz="6000" b="1" smtClean="0"/>
              <a:t>A</a:t>
            </a:r>
            <a:r>
              <a:rPr lang="it-IT" sz="4400" b="1" smtClean="0"/>
              <a:t>ZERBAIGIAN</a:t>
            </a:r>
            <a:r>
              <a:rPr lang="it-IT" sz="3600" smtClean="0"/>
              <a:t/>
            </a:r>
            <a:br>
              <a:rPr lang="it-IT" sz="3600" smtClean="0"/>
            </a:b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6461760" cy="1656184"/>
          </a:xfrm>
        </p:spPr>
        <p:txBody>
          <a:bodyPr>
            <a:normAutofit/>
          </a:bodyPr>
          <a:lstStyle/>
          <a:p>
            <a:r>
              <a:rPr lang="it-IT" b="1" smtClean="0">
                <a:solidFill>
                  <a:schemeClr val="tx1"/>
                </a:solidFill>
              </a:rPr>
              <a:t>Avv. Manuela Traldi</a:t>
            </a:r>
          </a:p>
          <a:p>
            <a:endParaRPr lang="it-IT" b="1" smtClean="0">
              <a:solidFill>
                <a:schemeClr val="tx1"/>
              </a:solidFill>
            </a:endParaRPr>
          </a:p>
          <a:p>
            <a:r>
              <a:rPr lang="it-IT" b="1" smtClean="0">
                <a:solidFill>
                  <a:schemeClr val="tx2">
                    <a:lumMod val="75000"/>
                  </a:schemeClr>
                </a:solidFill>
              </a:rPr>
              <a:t>Confindustria Umbria </a:t>
            </a:r>
          </a:p>
          <a:p>
            <a:r>
              <a:rPr lang="it-IT" b="1" smtClean="0">
                <a:solidFill>
                  <a:schemeClr val="tx2">
                    <a:lumMod val="75000"/>
                  </a:schemeClr>
                </a:solidFill>
              </a:rPr>
              <a:t>Perugia, 13 Maggio 2015</a:t>
            </a:r>
            <a:endParaRPr lang="it-IT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187006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39" y="3582268"/>
            <a:ext cx="18161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vv. Manuela Traldi\Desktop\PRATICHE RISERVATE\CAMERA DI COMMERCIO\foto agro\photo_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1888871" cy="127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984" y="228600"/>
            <a:ext cx="3744416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endParaRPr lang="az-Latn-AZ" sz="2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sz="2200" b="1">
                <a:latin typeface="Tahoma" pitchFamily="34" charset="0"/>
                <a:cs typeface="Tahoma" pitchFamily="34" charset="0"/>
              </a:rPr>
              <a:t>One-stop-shop</a:t>
            </a:r>
            <a:endParaRPr lang="en-GB" sz="22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200">
              <a:latin typeface="Calibri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92032"/>
              </p:ext>
            </p:extLst>
          </p:nvPr>
        </p:nvGraphicFramePr>
        <p:xfrm>
          <a:off x="5111355" y="6210007"/>
          <a:ext cx="639900" cy="42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2" name="CorelDRAW" r:id="rId4" imgW="6399000" imgH="4225680" progId="">
                  <p:embed/>
                </p:oleObj>
              </mc:Choice>
              <mc:Fallback>
                <p:oleObj name="CorelDRAW" r:id="rId4" imgW="6399000" imgH="4225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355" y="6210007"/>
                        <a:ext cx="639900" cy="42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173430"/>
              </p:ext>
            </p:extLst>
          </p:nvPr>
        </p:nvGraphicFramePr>
        <p:xfrm>
          <a:off x="155431" y="1435968"/>
          <a:ext cx="68913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3" r:id="rId6" imgW="6889077" imgH="3505504" progId="Excel.Chart.8">
                  <p:embed/>
                </p:oleObj>
              </mc:Choice>
              <mc:Fallback>
                <p:oleObj r:id="rId6" imgW="6889077" imgH="35055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31" y="1435968"/>
                        <a:ext cx="689133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2049" y="2532063"/>
            <a:ext cx="3157538" cy="3095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6350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6200" y="3962400"/>
            <a:ext cx="5715000" cy="19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38175" lvl="1" indent="-180975"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b="1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persona giuridica: 	</a:t>
            </a:r>
            <a:r>
              <a:rPr lang="en-US" b="1" smtClean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 :</a:t>
            </a:r>
            <a:endParaRPr lang="en-US" b="1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Banche, finanziarie, assicurazioni e </a:t>
            </a:r>
            <a:endParaRPr lang="en-US" sz="1600">
              <a:solidFill>
                <a:srgbClr val="333333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filiali di persone giuridiche estere</a:t>
            </a:r>
            <a:r>
              <a:rPr lang="en-US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 </a:t>
            </a:r>
            <a:r>
              <a:rPr lang="en-US" sz="160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AZN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Settore agricolo</a:t>
            </a:r>
            <a:r>
              <a:rPr lang="en-US" sz="160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3 </a:t>
            </a:r>
            <a:r>
              <a:rPr lang="en-US" sz="160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AZN</a:t>
            </a:r>
            <a:endParaRPr lang="az-Latn-AZ" sz="1600">
              <a:solidFill>
                <a:srgbClr val="333333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entità </a:t>
            </a:r>
            <a:r>
              <a:rPr lang="en-US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az-Latn-AZ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	    </a:t>
            </a:r>
            <a:r>
              <a:rPr lang="en-US" sz="1600" smtClean="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en-US" sz="160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AZN</a:t>
            </a:r>
            <a:r>
              <a:rPr lang="az-Latn-AZ" sz="1600">
                <a:solidFill>
                  <a:srgbClr val="33333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endParaRPr lang="az-Latn-AZ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5562600" y="4876800"/>
            <a:ext cx="10668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Statistical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Committee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6553200" y="5257800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04800" y="6248400"/>
            <a:ext cx="518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E-registration of business is now available 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427984" y="6261220"/>
            <a:ext cx="71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mtClean="0"/>
              <a:t>Fonte:</a:t>
            </a:r>
            <a:endParaRPr lang="it-IT" sz="1600"/>
          </a:p>
        </p:txBody>
      </p:sp>
      <p:sp>
        <p:nvSpPr>
          <p:cNvPr id="13" name="CasellaDiTesto 12"/>
          <p:cNvSpPr txBox="1"/>
          <p:nvPr/>
        </p:nvSpPr>
        <p:spPr>
          <a:xfrm>
            <a:off x="140732" y="1164444"/>
            <a:ext cx="838691" cy="33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365693"/>
              </p:ext>
            </p:extLst>
          </p:nvPr>
        </p:nvGraphicFramePr>
        <p:xfrm>
          <a:off x="896528" y="1020075"/>
          <a:ext cx="6397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CorelDRAW" r:id="rId9" imgW="6399000" imgH="4225680" progId="">
                  <p:embed/>
                </p:oleObj>
              </mc:Choice>
              <mc:Fallback>
                <p:oleObj name="CorelDRAW" r:id="rId9" imgW="6399000" imgH="4225680" progId="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528" y="1020075"/>
                        <a:ext cx="6397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451087"/>
              </p:ext>
            </p:extLst>
          </p:nvPr>
        </p:nvGraphicFramePr>
        <p:xfrm>
          <a:off x="0" y="3921968"/>
          <a:ext cx="662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r:id="rId4" imgW="6633023" imgH="2816596" progId="Excel.Chart.8">
                  <p:embed/>
                </p:oleObj>
              </mc:Choice>
              <mc:Fallback>
                <p:oleObj r:id="rId4" imgW="6633023" imgH="28165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21968"/>
                        <a:ext cx="6629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49298" y="2160901"/>
            <a:ext cx="48974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Corporate Tax</a:t>
            </a:r>
            <a:r>
              <a:rPr lang="az-Latn-AZ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it-IT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az-Latn-AZ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az-Latn-AZ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sk-SK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IVA		    </a:t>
            </a:r>
            <a:r>
              <a:rPr lang="az-Latn-AZ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18</a:t>
            </a:r>
            <a:r>
              <a:rPr lang="az-Latn-AZ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%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Simplified Tax	</a:t>
            </a:r>
            <a:r>
              <a:rPr lang="it-IT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az-Latn-AZ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az-Latn-AZ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en-US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az-Latn-AZ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2% 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endParaRPr lang="sk-SK">
              <a:solidFill>
                <a:srgbClr val="333333"/>
              </a:solidFill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81427" y="1698812"/>
            <a:ext cx="4897438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Agriculture Tax</a:t>
            </a:r>
            <a:endParaRPr lang="az-Latn-AZ" kern="0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sk-SK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No limits on the Repatriation of profits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Inheritance and Gift Tax</a:t>
            </a:r>
            <a:r>
              <a:rPr lang="sk-SK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No customs duties on non-oil production imports  (specified agricultural products)*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kern="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No VAT on non-oil production imports  (specified agricultural products)*	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002213" y="1676400"/>
            <a:ext cx="1931987" cy="1828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726" y="16380"/>
                </a:moveTo>
                <a:cubicBezTo>
                  <a:pt x="19000" y="14799"/>
                  <a:pt x="19695" y="12830"/>
                  <a:pt x="19695" y="10800"/>
                </a:cubicBezTo>
                <a:cubicBezTo>
                  <a:pt x="19695" y="5887"/>
                  <a:pt x="15712" y="1905"/>
                  <a:pt x="10800" y="1905"/>
                </a:cubicBezTo>
                <a:cubicBezTo>
                  <a:pt x="8769" y="1904"/>
                  <a:pt x="6800" y="2599"/>
                  <a:pt x="5219" y="3873"/>
                </a:cubicBezTo>
                <a:lnTo>
                  <a:pt x="17726" y="16380"/>
                </a:lnTo>
                <a:close/>
                <a:moveTo>
                  <a:pt x="3873" y="5219"/>
                </a:moveTo>
                <a:cubicBezTo>
                  <a:pt x="2599" y="6800"/>
                  <a:pt x="1905" y="8769"/>
                  <a:pt x="1905" y="10799"/>
                </a:cubicBezTo>
                <a:cubicBezTo>
                  <a:pt x="1905" y="15712"/>
                  <a:pt x="5887" y="19695"/>
                  <a:pt x="10800" y="19695"/>
                </a:cubicBezTo>
                <a:cubicBezTo>
                  <a:pt x="12830" y="19695"/>
                  <a:pt x="14799" y="19000"/>
                  <a:pt x="16380" y="17726"/>
                </a:cubicBezTo>
                <a:lnTo>
                  <a:pt x="3873" y="5219"/>
                </a:lnTo>
                <a:close/>
              </a:path>
            </a:pathLst>
          </a:custGeom>
          <a:solidFill>
            <a:srgbClr val="A50021">
              <a:alpha val="5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86200" y="228600"/>
            <a:ext cx="414218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r>
              <a:rPr lang="en-GB" sz="2200" b="1" smtClean="0">
                <a:latin typeface="Tahoma" pitchFamily="34" charset="0"/>
                <a:cs typeface="Tahoma" pitchFamily="34" charset="0"/>
              </a:rPr>
              <a:t>FISCALITA’</a:t>
            </a:r>
            <a:endParaRPr lang="en-GB" sz="2200" b="1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Straight Connector 14"/>
          <p:cNvCxnSpPr/>
          <p:nvPr/>
        </p:nvCxnSpPr>
        <p:spPr>
          <a:xfrm rot="5400000">
            <a:off x="1529557" y="680243"/>
            <a:ext cx="1066800" cy="1111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97625"/>
              </p:ext>
            </p:extLst>
          </p:nvPr>
        </p:nvGraphicFramePr>
        <p:xfrm>
          <a:off x="752232" y="1219200"/>
          <a:ext cx="6397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CorelDRAW" r:id="rId6" imgW="6399000" imgH="4225680" progId="">
                  <p:embed/>
                </p:oleObj>
              </mc:Choice>
              <mc:Fallback>
                <p:oleObj name="CorelDRAW" r:id="rId6" imgW="6399000" imgH="4225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2" y="1219200"/>
                        <a:ext cx="6397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113348" y="1287488"/>
            <a:ext cx="71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smtClean="0"/>
              <a:t>Fonte: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37163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Japanese_PPT\Pics for Presentation\globe-300x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F:\Japanese_PPT\Pics for Presentation\baku_azerbaijan_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168" y="4302936"/>
            <a:ext cx="1424299" cy="762000"/>
          </a:xfrm>
          <a:prstGeom prst="rect">
            <a:avLst/>
          </a:prstGeom>
          <a:noFill/>
          <a:effectLst>
            <a:softEdge rad="31750"/>
          </a:effectLst>
        </p:spPr>
      </p:pic>
      <p:graphicFrame>
        <p:nvGraphicFramePr>
          <p:cNvPr id="7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216251"/>
              </p:ext>
            </p:extLst>
          </p:nvPr>
        </p:nvGraphicFramePr>
        <p:xfrm>
          <a:off x="4007644" y="2692708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r:id="rId6" imgW="1219306" imgH="914479" progId="Excel.Chart.8">
                  <p:embed/>
                </p:oleObj>
              </mc:Choice>
              <mc:Fallback>
                <p:oleObj r:id="rId6" imgW="1219306" imgH="91447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644" y="2692708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 descr="F:\Japanese_PPT\Pics for Presentation\azeri_13860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4047" y="3835716"/>
            <a:ext cx="838200" cy="10668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15" descr="Z:\Azpromo Common New\AZPROMO STAFF\Nigar Rasulova\New Folder\PR\Pics\IA\makeim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6332" y="4302936"/>
            <a:ext cx="968188" cy="6858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16" descr="Z:\Azpromo Common New\AZPROMO STAFF\Nigar Rasulova\New Folder\PR\Pics\Hasan\IMG_1569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17244" y="3378508"/>
            <a:ext cx="1004888" cy="67102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1" name="Picture 17" descr="F:\Japanese_PPT\Pics for Presentation\map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6920" y="3427269"/>
            <a:ext cx="1317229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8" descr="Z:\Azpromo Common New\AZPROMO STAFF\Nigar Rasulova\New Folder\PR\Pics\Baku pics\832670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6604" y="3066986"/>
            <a:ext cx="1295400" cy="72056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3" name="Picture 20" descr="Z:\Azpromo Common New\AZPROMO STAFF\Nigar Rasulova\New Folder\PR\Pics\Baku pics\Flickr\54074411_68b856ce98_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869" y="2557875"/>
            <a:ext cx="1321303" cy="88915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4" name="Picture 11" descr="C:\Documents and Settings\nrasulova\Desktop\Presentations\AZPROMO Recent\Georgia_PPT\Logos for PPT\women-shaking-hand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01735" y="3726827"/>
            <a:ext cx="1056132" cy="69951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10000" y="228600"/>
            <a:ext cx="4506416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endParaRPr lang="az-Latn-AZ" sz="2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sz="2200" b="1" smtClean="0">
                <a:latin typeface="Tahoma" pitchFamily="34" charset="0"/>
                <a:cs typeface="Tahoma" pitchFamily="34" charset="0"/>
              </a:rPr>
              <a:t>Perché l’Azerbaigian</a:t>
            </a:r>
            <a:endParaRPr lang="en-GB" sz="22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200">
              <a:latin typeface="Calibri" pitchFamily="34" charset="0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2253548" y="1371563"/>
            <a:ext cx="41148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sz="1400" b="1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</a:t>
            </a:r>
            <a:r>
              <a:rPr lang="en-US" sz="1400" b="1" smtClean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STABILITA’ POLITICA E FINANZIARIA</a:t>
            </a:r>
            <a:endParaRPr lang="en-US" sz="1400" b="1" dirty="0">
              <a:effectLst>
                <a:outerShdw blurRad="228600" dist="546100" dir="4740000" sx="1000" sy="1000" algn="ctr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154560" y="2060393"/>
            <a:ext cx="250796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prstMaterial="matte">
              <a:bevelB w="38100" h="38100" prst="relaxedInset"/>
            </a:sp3d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sz="1400" b="1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en-US" sz="1400" b="1" smtClean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POSIZIONE FAVOREVOLE</a:t>
            </a:r>
            <a:endParaRPr lang="en-US" sz="1400" b="1" dirty="0">
              <a:effectLst>
                <a:outerShdw blurRad="228600" dist="546100" dir="4740000" sx="1000" sy="1000" algn="ctr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222552" y="4800600"/>
            <a:ext cx="20574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300000" lon="21299997" rev="0"/>
              </a:camera>
              <a:lightRig rig="threePt" dir="t"/>
            </a:scene3d>
            <a:sp3d>
              <a:bevelB w="38100" h="38100"/>
            </a:sp3d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sz="1400" b="1" dirty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	</a:t>
            </a:r>
            <a:r>
              <a:rPr lang="en-US" sz="1400" b="1" smtClean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FORZA LAVORO QUALIFICATA ED A COSTI CONTENUTI</a:t>
            </a:r>
            <a:endParaRPr lang="en-US" sz="1400" b="1" dirty="0">
              <a:effectLst>
                <a:outerShdw blurRad="228600" dist="546100" dir="4740000" sx="1000" sy="1000" algn="ctr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3743649" y="6139190"/>
            <a:ext cx="2286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sz="1400" b="1" smtClean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ABBONDANTI RISORSE NATURALI</a:t>
            </a:r>
            <a:endParaRPr lang="en-US" sz="1400" b="1" dirty="0">
              <a:effectLst>
                <a:outerShdw blurRad="228600" dist="546100" dir="4740000" sx="1000" sy="1000" algn="ctr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6374899" y="4902516"/>
            <a:ext cx="20574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sz="1400" b="1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en-US" sz="1400" b="1" smtClean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INFRASTRUTTURE</a:t>
            </a:r>
            <a:endParaRPr lang="en-US" sz="1400" b="1" dirty="0">
              <a:effectLst>
                <a:outerShdw blurRad="228600" dist="546100" dir="4740000" sx="1000" sy="1000" algn="ctr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6397892" y="2106232"/>
            <a:ext cx="2057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sz="1400" b="1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en-US" sz="1400" b="1" smtClean="0">
                <a:effectLst>
                  <a:outerShdw blurRad="228600" dist="546100" dir="4740000" sx="1000" sy="1000" algn="ctr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CLIMA FAVOREVOLE E OSPITALE</a:t>
            </a:r>
            <a:endParaRPr lang="en-US" sz="1400" b="1" dirty="0">
              <a:effectLst>
                <a:outerShdw blurRad="228600" dist="546100" dir="4740000" sx="1000" sy="1000" algn="ctr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4010235" y="228600"/>
            <a:ext cx="4214192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3200">
              <a:latin typeface="Calibri" pitchFamily="34" charset="0"/>
            </a:endParaRPr>
          </a:p>
          <a:p>
            <a:pPr algn="ctr" eaLnBrk="1" hangingPunct="1"/>
            <a:endParaRPr lang="az-Latn-AZ" sz="3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Infrastrutture</a:t>
            </a:r>
            <a:endParaRPr lang="en-GB" sz="20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3200">
              <a:latin typeface="Calibri" pitchFamily="34" charset="0"/>
            </a:endParaRPr>
          </a:p>
        </p:txBody>
      </p: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228600" y="1990725"/>
            <a:ext cx="5257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500" b="1" smtClean="0">
                <a:latin typeface="Tahoma" pitchFamily="34" charset="0"/>
                <a:cs typeface="Tahoma" pitchFamily="34" charset="0"/>
              </a:rPr>
              <a:t>Hub per </a:t>
            </a:r>
            <a:r>
              <a:rPr lang="en-US" sz="1500" b="1">
                <a:latin typeface="Tahoma" pitchFamily="34" charset="0"/>
                <a:cs typeface="Tahoma" pitchFamily="34" charset="0"/>
              </a:rPr>
              <a:t>Asia – </a:t>
            </a:r>
            <a:r>
              <a:rPr lang="en-US" sz="1500" b="1" smtClean="0">
                <a:latin typeface="Tahoma" pitchFamily="34" charset="0"/>
                <a:cs typeface="Tahoma" pitchFamily="34" charset="0"/>
              </a:rPr>
              <a:t>Europa, Medio-Oriente e CSI</a:t>
            </a:r>
            <a:endParaRPr lang="en-US" sz="1500" b="1"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500" b="1" smtClean="0">
                <a:latin typeface="Tahoma" pitchFamily="34" charset="0"/>
                <a:cs typeface="Tahoma" pitchFamily="34" charset="0"/>
              </a:rPr>
              <a:t>Porto merci Mar Caspio</a:t>
            </a:r>
            <a:endParaRPr lang="en-US" sz="15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Picture 5" descr="C:\Documents and Settings\nrasulova\Desktop\1222555672_0ae17dc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061252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9400" name="Rectangle 18"/>
          <p:cNvSpPr>
            <a:spLocks noChangeArrowheads="1"/>
          </p:cNvSpPr>
          <p:nvPr/>
        </p:nvSpPr>
        <p:spPr bwMode="auto">
          <a:xfrm>
            <a:off x="152400" y="4879975"/>
            <a:ext cx="4572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500" b="1" smtClean="0">
                <a:latin typeface="Tahoma" pitchFamily="34" charset="0"/>
                <a:cs typeface="Tahoma" pitchFamily="34" charset="0"/>
              </a:rPr>
              <a:t>Rete ferroviaria sviluppata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500" b="1" smtClean="0">
                <a:latin typeface="Tahoma" pitchFamily="34" charset="0"/>
                <a:cs typeface="Tahoma" pitchFamily="34" charset="0"/>
              </a:rPr>
              <a:t>Facile accesso al Mar Nero</a:t>
            </a:r>
            <a:endParaRPr lang="en-US" sz="1500" b="1"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z="1500" b="1" smtClean="0">
                <a:latin typeface="Tahoma" pitchFamily="34" charset="0"/>
                <a:cs typeface="Tahoma" pitchFamily="34" charset="0"/>
              </a:rPr>
              <a:t>Ferrovia Baku </a:t>
            </a:r>
            <a:r>
              <a:rPr lang="en-US" sz="1500" b="1">
                <a:latin typeface="Tahoma" pitchFamily="34" charset="0"/>
                <a:cs typeface="Tahoma" pitchFamily="34" charset="0"/>
              </a:rPr>
              <a:t>– Tbilisi – Kars </a:t>
            </a:r>
            <a:r>
              <a:rPr lang="en-US" sz="1500" b="1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500" b="1">
                <a:latin typeface="Tahoma" pitchFamily="34" charset="0"/>
                <a:cs typeface="Tahoma" pitchFamily="34" charset="0"/>
              </a:rPr>
              <a:t>The Iron Silkway) </a:t>
            </a:r>
          </a:p>
        </p:txBody>
      </p:sp>
      <p:pic>
        <p:nvPicPr>
          <p:cNvPr id="266243" name="Picture 3" descr="C:\Documents and Settings\nrasulova\Desktop\Presentations\AZPROMO Recent\Serbia_NEW\Pictures for Serbia\20081124-azerbaijan-full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486436" y="1453392"/>
            <a:ext cx="2704546" cy="22631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48" name="Picture 8" descr="C:\Documents and Settings\nrasulova\Desktop\Presentations\AZPROMO Recent\Serbia_NEW\Pictures for Serbia\Lhas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01" y="228600"/>
            <a:ext cx="2447925" cy="16210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 descr="C:\Documents and Settings\nrasulova\Desktop\railwa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3357" y="4295396"/>
            <a:ext cx="3857625" cy="22374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33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1905000"/>
            <a:ext cx="7391400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ctr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endParaRPr lang="en-US" b="1" dirty="0"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80975" indent="-180975" algn="ctr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endParaRPr lang="az-Latn-AZ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457200" y="1143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r>
              <a:rPr lang="en-US"/>
              <a:t> </a:t>
            </a:r>
          </a:p>
        </p:txBody>
      </p:sp>
      <p:sp>
        <p:nvSpPr>
          <p:cNvPr id="62468" name="AutoShape 6" descr="data:image/jpg;base64,/9j/4AAQSkZJRgABAQAAAQABAAD/2wCEAAkGBhQSERUUExQUFRUWGBoYFxgXGBcYGhkYFxYVFxgXGBgXGyYeGBwjHBUUHy8gIycpLC0sFR4xNTAqNSYrLCkBCQoKDgwOGg8PGikdHx0pKSwpKSkpLCkpKSkpKSwpKSkpLCkpKSkpKSwpKSwsKSwpKSkpKSwsKSwpLCksKSkpKf/AABEIALUBEAMBIgACEQEDEQH/xAAcAAABBQEBAQAAAAAAAAAAAAAAAQIDBAUGBwj/xABBEAABAgMGAwUGBQIFAwUAAAABAhEAAyEEBRIxQVEiYXEGE4GRoTJCUrHB0RRicuHwB5IVI0OC8VOiwjNjc4Oy/8QAGQEAAwEBAQAAAAAAAAAAAAAAAAECAwQF/8QAJxEAAgICAgEEAQUBAAAAAAAAAAECEQMhEjFBBBMiUTJSYXGRoRT/2gAMAwEAAhEDEQA/AMOCCCJKCCCCAAggggAIIIIACCCCAAggggAIIIIACCCCAAggggAIIIIACCCCAAggggAIIIIACCCCAAggi3YbqmTnwgMHcksOkAipBBBAMIIIIACCCCAAggggAIIIIACCCCAAggggAIIIIACCCCAAggggAIIBCtCsQjwhh2GGPWE5A2LCgwxS4VCzEe4KxzQND4Qr5PD52FjIWEKHhRKh8mFhBEiJTlhU7Bz8o3bu7HzFsVgoTscz9opWx2Zd23aZqvy6n6R2llsYQlgKRfsNyBAAAoI0kXZGulojtnkE1LKI2J9CYZGz2sudUi0KccKyVJOh3HUH5xjRmaBBBBAAQQQQAEEEEABA0EEABBBBAAQQQAQAEEKQxYwjwAEEIVesDwrQCvCFUIRCizk1y/nOJbJYzvGh4njrDzZh8XOlYYJSQXrTcgfeM22BIrJ2iHvVE0GXKHzrcWo3l94iExSgS5PJ8oi/skkS4oQPv5ZaRMwqw+QEVQ+pPIc/D+Vi1Jmg513eGqHaGLnAfsH9TGncd2S7Q4M3AQcJBSTUNsRvGVa7OWJQpnyLOR/N4x7uvJdmmKE0+1xYtzl8mjoxJS7FJtdHp8zsHKQjHMtiEpFScIHzMaF09h7FMQFpmqmg1BKsIP8AaH9Y8fvPtUbQoS0qIQNS/Eem0dt2RvxMizDGsBnNaUcxTil0NN+TtLTZ0WMpwWY92c5ktOMD9TOoeMbtnlpUkKSxBDgiPL71/quEpIkBcw5OHwg8zCf0pvq1rnEEKXJWpSppU+GWpRJdJOrsMIzeErGz1lEoCLEsCKky1AByRDU2wFIUCCCHHMQ6FZYvW5pVqlmXMSCDkdQdwdDHjPaG4l2ScZS6jNCviTofvHsUm8AUhQIINRX0+Y8Io39dcq8LKcJGIOZavhWKEHk4YiFVDs8Yggyz8YapcFlDoIIIACCCCAAgghIAFggggAIIIIAJBMeivA6j79IgmWYk+2lvH5EQ+AZjZ6/WJaAaJI1PkPJnh8uWnQVG5+girOlFziehoNP36w0KLMKV0jJuiC9NUQKGvJhEHdqJclhsYgmLJAz65vzhyuJLZHX+aRm5sTZJMUa8VNiPt8oqBBxUOr8g9NfCJpUl2csB894fMljJ67RIqGIA5n9oBKUaDrSOh7M9mpdpmYZi8KBRwRn0b1jvB/TqXKwrlqWoprhJDFvCvQ0MaLHexpHmCLIvIgtkGr5AR0Vl/pvaVoC0lABDjiz9I9Lu+0y5wMsy8Ck0KSlgfzJepHyjOvG0qsLrSQpJrgJYnkH97mM9RGixpDpHN3T2Rs6VBFpXNExRwhIZKCTpQOD1LdYy+2H9LcyCyPdmAeyTpMSKN+YMOkegWS8rNbU5Mv4VjCsfpJz8IDeP4RBE9WKWCwUallFh15+MXFpbQaPMLq/oWJqAs2oLB+BLDYipehBGmUbyf6NyUDFMmLmNooskD9I06x3Emxd067KypauIygQxepVLPuk54cjyjRsltTNS6TlQghlJOygagwOTY1RykrsZ3aMMoSmI1S4bpQGM239lbxKcMu0ISkZJSjAByATHefhymss9Un2T0+GJJVpBLF0q+E/TccxDTaB7PD7f2AvJROJZnGvCVlI5Eg1UDFK23HfB4ViazMlKCEpYBmcH0j3+bICsx0Oo6GK8x00Vxp8H8Rr4RXNhxR89z7mvVhLUielIDJSkHCB/tf1Mdj2X7GWr8N3czHLd2AUQQ5dyHauu8elLmoRxJmIb4VKA8iajoYqzL9syaifKQdUlQI9CW8IlybGkkeSXzcE2yqwzE091Xuq6H6Rmx7Hae1tgUgpmzELSc0sVD0EcB2gkWAl7NNWn8hQop8FGo9YkKOeBgeB4DF2MWEhDCwWAQQNATAAjwsKhMNUpn5QrAIIjM+tIjWvJ/IZ/ykJzSE2iWZMbKsMl2nfz2MRmdk2uYhJqww1bnV3+UZSnsmy8WIZXgdR9xyisuQUDcZPm76wkq0VYmnyH8aLJUU0UHSat9QdDD1MrsogddOvX0h60LSKpLcx/H/aLPcLAMxCnAHjrmNIryiubRS2c+m8YO0zNnVdjbllziCeIsXByCgdudYzu0SJASJqHZ2JCRTqMwaho6PsZYEyllRUSpKSpQr7wHtDQMX8I5K9RK72amSvvbOrGkkcWAhJUlyMxmysjXYx0YoxlCn2YSUk+SHXfPNmmpmAgpDEgF3ChkSKeEdlcv9SSmbhUFLklgAzqR01IFfCPOuzE2YieFBPeJCaBdU8TAu2orSO3vjs5KBMyXMTLWE94UqOFLDNQJy9Yy342b2ejWmUiehM2UQSOJCk+of6RkW68JNrVMsyyErQAQss2JqiuTUfxjleyvbpUleC0JZCwGUxByoo0qOecZF9zkptSpuNCqksiqSDmC3LfeB5W4oY6+LTa7DNCQSgCteJJrQgHTpC3r28Va5IlTUJBSXKxXKmWmejxRvXtL3skyVArQC8tRopA2fUHKuziMSUkE+J8BSMldUhWdLdfa42UyylRWUFlVIStFeE8xp15R6BJ7RWa2ylTJc42achLklgoD8wyWl/2aPIEWX3jQab9W+piZFAwoPnzO8dGKLRUUdDL7dWwHD+ILPmQk+OWUJO7V2pftWpXgAG6NlGEEUfIbn6bwOBufFo3LNObfM0+1aZx6KP3iou0vnMmHqomIUVoEP8A3H5GEKm0SOrfUvBaAcpSNiesHep+H1P3hveUd0jwc5jYcxDPxSfjbwP2ieUQtEneDRA+cOCz8A/t/aIE3gnLEon+c4i/Fp0SpXiB9IXuIVoVS2hgX0izhD5Vhq5AoctITsWyulf/ADDpat4VVjObjzb/AJh6ZYGrmEkwLVnsyVg8YxgPhYvyEOl2EkEugEAkpJqw5b8ukUvx6k4iDroBkdIksFvZSVBKXdiW0OfyjSzXiRS5oL0YgPWlPHOLEqzFaXoxajsd84b2mlKXOcAmlGozUNdBQ0G8VJMydKS5Yvkkkv4cuZjJSt0zJvdF42FOqVM3X1EQi7FK4ZZCjtqTlQaQiO0DMVIIfauvnG9c3aKVKxLW4ZOoLkuGAo+8Pgn0JRbOUVZZiFFKwoKSaih4o3Lt7MGaynCQGYKYkihdh7J0ipOtAnTlLCsPeKJqQwBqxO1IksMxpyWLhwHGvFnEcL7Omfp4xSalZqT7mkylF0mctnYqwI9Kn0isu0CaUoKZaNAkcI6pNSVdSXjQtQxFsILDN21NHyinarkTMS3EDmCwLHkUn6QJST60c9NMpTpC7Otweh0PIg/IxDaZaV8UsBJHtI+qdxyjZkJWJZTPdTUcD2ho7sxjOmXaaKSFJBJbEwNOhjacE1sp0wuS8cInu5UZMwMpyKs9DyxRlXPbFicPhWQhTfBiFW0q9esa3+G4hRlHkcJ6A5K8fKM2fdCkrSTiThyCksyWYB9QIhKotLZg4O78HoXaG2psaBgQlA91ZSCmj8KjmknQ676Hy2+O0cy0KKl5AJ4RQeWQzjtr0v1M+ydyoDEQASWwqYNxPXYuGIYRyUns/LCQ6i4zq4LV05nOGvjGkgcW3soSbStSCnESQ1S7uzAOcgNhDjaFpCARUuSXrm8aKbtSCamubUeJZVmSk4gkPuan1oIlRZfFlW7bAvCSRwlT4lOAAH3zzyEaCEJT7PmfoNIfMKjVR8T9P2iSTYiqgB3c0Ybsa+JYQ9I6MeFyV+CAAn+fWLUqwKNAlyz1fTYM56mkXrttFnln/MUtQAcYAHUdgv6pYBszC2m1LnJ9yz2d8g/F/wCU5Xp0jVdEtb0ZC0nE2ZypWuwbPwixMsolh5h4tJafa/3nJHSp5CHKtgQ4kgp0Kz7Z8RRA5DfMxTeBiIJ95zFJw1CHolAYNriaqjzLvFeZKUSKeJG2WUWFu+gFG9YVEpQBJNfT0jnafkzZBakrQ4qzZ7/eGIVUlnBqB1iTvS7PiDaw6YXJag5fOJ4iorqlEEMk555fL5xZs66NhA8fAQ8ZZ1+cIVsKOTFpV0OqEm2sAs/WhLVhxWVDhPiKsdKcx4xcm3S7GiCN5iBDpdhSAwVL5sSp+rJhtTfQNSM2atTODTYCux9RFSZY164m0qfXaOil3doMQ3Ilr0oKqaLf+Hpy4/7QPmYzlyj5E20cn+CW3vANkeT8oms9iWEniDA5EH030EdP+DR8KuhUgQ38Mj4f+9P2hKbD3GY1ulrWy1KbRk5t/CSYqrsyiHwnhBqaU56naOlFmR8CXb/qD7Q78Mj4E5j/AFBCbtkuVuzkLNOQk1oc8t9tdI0LQvEiim2b1jdVYkGndpP/ANgMKLCj/pDwmCNIzivB0f8AQ+HCkcfJu7EWep/KerxMLOUDgW5GWXCxzfr1jq02AV/yleChXryiM3dLArKmB+QMQ8jbMebMezX4tKaqU40osFtWLK8jF+x9pMVClJOwOE/2q+8PN2yQGdQfdLtyzh9msnd/+lOSMqEUeu4YftFxyvyUshelrTMPsLSeaVDyUKesRzbItiZZAOgWQp/AAkecIJs//wBqZ6HIVOE7vpAq8ZiTxSFNulWXgU/WNfciyuSGrTMlpKylClDMIxAtyCgp+jRAntelSWJKRnk3q7eDRYN9gH2CA+ZP2EYtvtqRNLhKDTEliwLVcEb7+kOtaD+DTF+yFe9K8U/YRDaZklX+pJSM6BvMxBKs8tdWSPAa/TnEU6yoKsASlgakAaZnoKxjGcm6fghSdjkrs5ynjyOewpnFibOlSgOFaycilJL9DQQncocJSkBIpQViW1AyFrlqScOBCiD7s76EoPEIFkeS0g5cuisLwUokokhLD2piv/FDHzUYamXMnHBWY1SGCUBtcIZIbdUPtNmWEpUsBLmiclEfFhzA5nN4baLaogpGFMt3wAkM2pPvnr6RpGFdl7rZI8uUXpOmbl+7SfnMPknrFmVM7xClzJ7KSGSgoCnGwpwh+TRjLXRwCelflDMRUmju4zpQDbqYbl9Fx7Lq5z0Pdhg7qAFBn7I6QCWnC5IJPwEKHVjXOMa0z8AViNSw9QTlyEOlrJYpLhgA1dHPq8Ov3Nvcj1xVG9KudS5ZmoKFJSajEAsZe4S+2UUp8kvVwTvSOu/p+iQx/Eql8QohermhY0LsWb0aLnaixWUKwWdJBHtkKxI6BKnD8w0EU5OjnyOK6PPVyCWp/N3hBmOXj5x21h7BzJycQwhLOGJB5UOmesZd5dmlyW40KcsA7FxoxhONOiUr6MEtlrt9ITEd+kWp8tT1DEcq+sQgRSQy0bwXphHRKR9IYq2LOa1/3EfKESP+foPvCTCdYoY5BUCGWGOYJU/mYYu0KcZM/I084YtBIJFfGp+3WFs0hWFSlgk6DwyplzjkyKKezJpEpnKfJR/2jbWsRJVMCXNCaAU8T5kRWmTzioMLCrmjmvjyhkm1E50FeLZsiXNNoSUBKiaXaVkEghgNaZbcoQ2xT4QripRnHUn6RJKmYhoagGj59dIlRwn4Wf2QPUeML2/K2HH6IEz1vhdmcmjM2ev8eHS5sxQoXApQbZ6wCSgEqK1OKkMSML86QxKUElReWHoQCQx1dOXjFQhGvkaY1G/kTmdMB5eIh6LymjfwVrptEC56EoUrvVuGYBy5J1ChQAOXiObaFYQUKdwMwPtA8cVs3ccVXX9M0Zd+TauFHbXrvDpd/pUKhB8BkOkVLNbynCtkPVgc3AZ82pTxiuLKhWaUn0L9RpEuFK7I9nmrx3Rri3yyPZG9FEfOLVnUkkJE0oJOajwucgSDSOXXdZSAXKQaAA4qnIdI37ks5sKu+nMpaksmS3Eym4lg0QGFAanYQRi2zn4O6Y+8bdMQMKaAu81dCecpYBCdRUv0yjkp81JLihUTxq4XOxKRhV1Ijp78ve0z5uKWnuUqDYCMRXQBhLGYpmzdYybXeAlqKLRJCVKZxJLLGhK5dUAnahjrSSNkqM0EyqpWQaZlsL/mDpKfCNKx2xaHM1IKTSmurpUCQrpTOCRdUlRIkzkYw4AJ7snkoHgX4GOpuTs4ZAxzhomZLS2BROqSpCilm067tBJWgdeSpdl4LDrlIFE4u8Pup3CjRI556CCdbkp4pf8AmzDXvTVKSanAk6/nXXlrFu225M4JlqSpKUkhIDZO9QGyJLdTvGcbkSougg80liB0zjKM4x1EhSSKs7FVRdSi5c8Q6k6xXUgKDHX16RY/CzEqzevvBiW56+MNlW3CoKmS8i9d3+JI57Q1lTdDUrIRcqkgrCFjdnLA5Etk7QilqZiyn3FToA4rHX2XtPILqwpSGSwViUhOEuSVI4mzoU5mpjQskiU5WkJWrGSmYwOF6shXvZ5nI5Q4/J7BujlrP2HaXjJMqYQXQDiAByfFkc6aRg/4cmSoFMxKiCThJdyk1SpH0jsO0F/M8mSxWRxK0lg54jqdhHJTLiQ3CS+5zJ3cfKCWSMdETyrElye2djZv6qIUkS7XZEFLM8tiBRvYWNA9AY07Gu6bYodysSZpyDmUpwnCmh4VMK6x5jNu2YkvVVMjWnhV4qTlboL6t9s4ccifQ45IT6Z7nbLLbkSly5XdLBAwEFSVs4DVBDkOX0aK3Z6ZZUBUq04caj7M5DUDgtjDEPqOUeWXN2jtVnZUietIHuKLp6FKo6+xf1aChhtllSsULyxtUcC8q1oYbSZdNE17okzJjWZOCXkGOIKL54VOEjkGixM7BzSkK7sKce4oBQ6pVQ+BjRu2x3fa2m2VaJczQDhUC5JxS3DuSY07ylW8STLR3SzQBSSZZIdiAC7FteRi2+kiVaPObtEnuZ65rYkjCkahRBIYJPETQDTOMIWtKpaiXCjRIIz6bGLANCXdZ1p59YrybpD4lqBNM8s+eucc8nJaKySvojkLUOJTMDUEjWoIbXOHy7x4W4gQKqeg3JA0h89ISoqKRhY+z6eNTGpc9yjEEgpJUdfdDE6jQPGcW32TGLkUJstJqri1G4yYls/5WIDZEGiXBNSogZM7CrUf+NE15zBLmnAk4XwgZkH2SdjWobeFQghslZOCSmvgCAOUOk3oFG3SHWS6uF8ShsfBsnaIAoiiiFKGZqOEUAyzy84uzbQpScmfNiC3QwqbIju8J1qf5rFVW0aSh9EMvDkoOD5j+bfw07WgJIrw4gwSkl/llvF5S0qyJxihBDEgfMtEU5lIKSHOnnVO29YckpLkkZPeyeYAhFEEZlypz5QWGzJnJBWAE0Arzzz6xHZLPidKSEg6rNW1ICqxuWa60AAEE0AxAs/NvtEwVroVNnOz7LirUMwDO7MTTxiWy3BMmnDLKnZyVABIGpUs5Abx2ll7JpmMUpWU6kLQfrnGRe88peWWlyUktLlqxGYoZlS/fI1PsjIPGnFtmqcl0MlTEyge6Ulax7VoUOBGgEpJFVMKKZ9gM4SySklacUxMrG57ybWYoVJUlHuj8x8DFSZb0owlacSyklCA2GWCDgWQfaJLFjoHLuBFSVdxJMyaSSakqck8yT8ou1EVm5OvZCMSLGkp0XaF+2r9L+yPIxgpuoTVd3JSVKVmrU7lz7I5loWdPfhFEjSLVhtS+6UhDJxElR1UPdSdkipbcvtA3qxpMr2G7bFZ5stSyJ2Ff+Ya4UkAslCf9Soqo0pTeH3j2pM6euY2FNcKRRIGQy1pU/aMlcvCylgGYTwpzGzqP084WZZAohWMKJoBpTMHxO2sYTbkZ05OjckX1TjZQA1++Yi0hUpVUkoP9wrzzjmF2fCCaitAOpq50ZhSHJtBALV8dg/8rGGyGmdWEzANFpA/V+4iFJll3SUFtKgeGcYki+SKOQS2/wAx9Y1kXuFA4wlQyf8AcQWIjVciV1SxYGqCxfdogkTLTIQUSluKnCvhNc6tQxohMtT4VFJYCuX9wiVYmpBcY0ga8T+IrFKTXQ02ujmJN5CXSYhct6kqDgnczEu/jF6Va0KS4IPSo8xGmO7UC4KOH9Q8s4oTezKFcSAHb2pRwl9yBnA6ff8AhnOEMjuS39jkpeGKlJOYBigbHaJZoUrpkrgX/cM/GGyb7ALTUql/rFPBQp5xPD9LMH6bzBjrXciVOR/OTisUpllmI/MOf3A+cbaLQkh3AfKo+YpExS0NTlDTI97Lh7OUDZqBSdxlyYiNmxdsbVJIEm1TGHuqVjT0ZbiLU2xpVmB1yPnFRfZxK1AZPvn5isbLOvJvD1kX+So3JaSUFSzmOEEAk/mYvwj1aK0sBRABs6nyquUo/JMFktoMoEqKqYSo1JbKm5GQ5OYoiSa5ef7MYuMq7PWzyjdrR2aOzNmEppiBMWqrYioJpoQ0NsvZaXiHdqmIIzONwkM2vUxyKppAcODy/nOL9gvqahgJisJZw7vvmORiuzJMmv7swt2kTMQcgvhSX66xz67jtSP9NTcq/KOwvhDy1MlKmUCAoAiu1Qx6RkItExH+nMSPyqWR5LxCGkhddHOqnTke0lQ6iHIvU6geojqZfaHQlfiEK9HTCzLbZ1+2mUWqQZZSo8gwZz+qKpD5NGNdFu7xdE4lBJIGdQBkDrV/CEnKIWcY7smqQXHzG8KZSCXAw8hpyGv/ABEhuozAHmLVhyBLgZOz9BGPNL9jPmn2RXZdaLRa0yJ2LDNLBQ9pKwDr8JFG6R003sEuynhtSZUv85dP9qvpGSqdNStKu8GNDlKgliCQxOXziFU0qPeTFGYXZOIlWJXN80inU03i1OMnSY1JHRTb9MuWJEh1FTsTRUzF7ym9lOwzIGgjl7TaELCilfeKSooWoey4SCAjdI4g+RalM7N4UlzJQJ79dJkx8gXxSgc9sRGZBGQL81c0wSFqRMpLmMCc8C0nhW2oqQeSjDjJdWK7OlwjvpismUeI6AUThHQBor2u2lZ2AyH1O5iS0yjRKiAoDhLjCtOhSrJ2o+oAyNIWVYCAQQMTZHTbxMRSi7kLrbMeYkzJiUBy3EQPQRsWiZ3Uo6K+p+30jFlXatalhKv8wcQGqgAQQn8wcFuR2idMrgVjU+GpzoWTSoLZHziptWac0kILOO6BAUpRZWHerjkKDPnEcuQmYs0wEMG+bNo9It2CcycaiCVDcP5eUQ2SzqQVErxuNRsD/PCJS8hBcXyJZ/AknMDPVg9SxhxtMpUvCk4lZthLu4FHpEVutCCghaSMRSG1zxNQ0phiqixipQcJJo1WG2dQYm1Wzbi8n4omTLKUKyUKAghmYuz5E1hTIUkagVU+hbbbMDzh02QEIKhiUoaaPUDwrWERaqso8WrtnrSM+NmUfT/KpuhibcQ7sAdK6V+2cX7HfRYsWNNfDxipeaU4Bw4lGtNA2W7nNvvEcuzDu2CnbTJiQCah6inlCcKMcmNRdJ2dGi8kqfGkGmYofMUiSXJQS6F4S1AqnrHIy5Sg6xTcmuXu9YksdtmhWSjiqA2QaoI0iWmZUzrXmhgtOIMfaD+ShFVUuUsMQU8lcSf2inYb5UFJAJ1etKcjFyXeUtdFBOeaWB6trCsRQtHZgJBVLKkc5ZdJ6pNGioEWiU9EzRqU8CvIukmOhTIFTLWHfXhPTaFnTFAHvEAjoxPiM4q2h397OflX2l8K3QrZYKD51BjXu1lzEgbhuddDkYWbZZUxJFA4FFhx5xnzOzSpfHJUuWRUFBxJfoYKi+1/RlLBjl4r+DJl2tSaCgBOdWehZ9aQydalMwWqNedZEGmEdRSGC40M5JbZ/rEvIm7Zq58uylKvBOFIUQCzV8Q/yixItQIz9X1f6mHIulBLFx1NIVV3S05oSduZ6xrHIpOkarIujcvW8QqSlDYjMSHGzamMuzqCfYUofpUoejt6QsizAJrrQ/RP3i1Y7MNabbdTEZMtaiTkyW6RKJkwpcrcfnQhb+gMQqWPelSj+nHL+TiJbRODsNMjpEKpBNa/zaIjnmiPcaBVnln3Jqf0lEwfQxHabCEpQpKiceIgEFKmSWJZ8iXb9Ji1Z7GSoYyyUpKlHVKRmRzyAf3lDnFC8LfjUVMACGSBkhCQwHQCnV464TuPKR04ISzNRS2Qd4pSkoCiCXrnhSKqUegi+JpQhU8BggiXJGymJCuZSOIn4lCKd3SiUggcc9gkbS34RyxEYjySIr3vbhiZDlEsYEfmrxKb8ynPRo1SS6Bxp0W7vs06YFYEqWBmWdn5xWvC4ypyp0q5pNfMAR11lsxlSkSjRQ4pn/yKFR/tDJ8DEwnqHvK8z9Ylxronj9HB2S8lyEd0qWJiHdlE0oBwEZGmm9XjVsl6SlhkzMLe5OqB+mYMvIR0UxIV7SJav1IT8w0ZVr7LWeaay1pOmBZAfklQUISi/IuL8lW2WHFxlKk/nQ0xL74klx6xo3ddqZiFGe00M6SzFnKRiUQ9SFM4ySTtHOXjdi7HaZiJClsheH2g6mYkHLVxGvNvh14iFoWUpdUpZHuimBQIo+8NyS7LSslmdk5J9ha0VcDMecWUdmEYRXEpqlBAbRmL7Z84LJbpq0uhaJoYqabLwqYFvbQWd994lRbySypEwHTAQv0NfWGvsKMq9+zQSlNFkHEpmOJ3ABKn66DKOeRZVuygU/7SWG76x319zmke0qWFKSlDvRKKklsiVa8jGJK79RCUlM0HIHCt/NjEShfQJNbRgLsqgDxuBVLUKm2FYLAiWqoQwNeI4iedeZMbVtsYY99Z1Jo2JBUkjpidMRSLmGAKQVhOhXLLUp7SHGYNYXFpG2Ga53k2Zl4LUFDuwWyIAoX255QItGJWEoKVNVwxA6841FWKY3AlMw0YJUk+hIMVLPddplnEZKlhTM+YYnR3FXzgSflBlcU6W12JabKxQxKQlyEjIk54tT+8LJwISpS8Id24iHejepiG2qK5qQtK0KCapIaj6uNYdMsQWADp8mP7HwhOKXYo+neRXFElklCYQQ+E5M9Kcg0VJtkUiYWJLauDmBmPGIk2abLLJUwbQnQECg6xbs8wHiU6jho+bhhCcY+DCaXQ+XblJHGCHPh47VeNKw9oWfCpwCzEU8jGNNnF+JKqvk1B01hn4MsVnhSAGc1r0jBJeDA65N4SJgOJABaqkH6GHyrIHeVM0yfCfEaxxdns6ksQWFWBoXOecXLNexFVZNT/AJhPTCjVkywSCRmK+sE2e5YBhlCwRhL8iBDIYFjtpuYgkFyVbMw6vX0ggjoxfjJlR6JIkmTCE4d84II5mR5IkisXpSjQQkEDH5EvKY0tCBTveNR/StUtCeiWUrmVnlHPiTinIQScMxTEahIDlIPNm5PCwR6tKkj0fTzcHcXWmaYmHup073hglpb3RNKkkjolJSP1coq9mLKF2sFVRJQZgGhUlsL8gSC35YSCLMjrlFy8JBBCAQxbuQDv0kh8IUttyhJUB5gQsEAHmt5XqpU2Yo1UrEVF8yS56Zxo2n2jySP/AMiCCObL5Hj7ZLYrzXJljBhYgOFBwaluY1yMaCu0BUFowBKqJxAnIkPQvpTPUwQRabKaIb0vxcmTINVYyp3OgyFXgkz0zACZYBOqThPpT0ggikyTQmz5slAUiaopPurAV65jwjTu9apqp7nDh7sADJgjEWGjqUTnCQRqJkc2UD7QCuoB+cSd4KApyAAYnIZZvBBACKd+y0hCFlIUACKviqoEsoFmyo2kU5NzoWApJUnkSD9BBBEs0hJx6ZmTbExUCXNA7MzvUVzpFO1y8DqclqddK/s0EEc+V/I5ZvYyy0OZcjWrdAYuKDIAJxArJLt7oTT/ALjBBEY/yFHsr26zcWNySVAl/ozNFO0DCkKdyd8hXaCCDyL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69" name="AutoShape 8" descr="data:image/jpg;base64,/9j/4AAQSkZJRgABAQAAAQABAAD/2wCEAAkGBhQSERUUExQUFRUWGBoYFxgXGBcYGhkYFxYVFxgXGBgXGyYeGBwjHBUUHy8gIycpLC0sFR4xNTAqNSYrLCkBCQoKDgwOGg8PGikdHx0pKSwpKSkpLCkpKSkpKSwpKSkpLCkpKSkpKSwpKSwsKSwpKSkpKSwsKSwpLCksKSkpKf/AABEIALUBEAMBIgACEQEDEQH/xAAcAAABBQEBAQAAAAAAAAAAAAAAAQIDBAUGBwj/xABBEAABAgMGAwUGBQIFAwUAAAABAhEAAyEEBRIxQVEiYXEGE4GRoTJCUrHB0RRicuHwB5IVI0OC8VOiwjNjc4Oy/8QAGQEAAwEBAQAAAAAAAAAAAAAAAAECAwQF/8QAJxEAAgICAgEEAQUBAAAAAAAAAAECEQMhEjFBBBMiUTJSYXGRoRT/2gAMAwEAAhEDEQA/AMOCCCJKCCCCAAggggAIIIIACCCCAAggggAIIIIACCCCAAggggAIIIIACCCCAAggggAIIIIACCCCAAggi3YbqmTnwgMHcksOkAipBBBAMIIIIACCCCAAggggAIIIIACCCCAAggggAIIIIACCCCAAggggAIIBCtCsQjwhh2GGPWE5A2LCgwxS4VCzEe4KxzQND4Qr5PD52FjIWEKHhRKh8mFhBEiJTlhU7Bz8o3bu7HzFsVgoTscz9opWx2Zd23aZqvy6n6R2llsYQlgKRfsNyBAAAoI0kXZGulojtnkE1LKI2J9CYZGz2sudUi0KccKyVJOh3HUH5xjRmaBBBBAAQQQQAEEEEABA0EEABBBBAAQQQAQAEEKQxYwjwAEEIVesDwrQCvCFUIRCizk1y/nOJbJYzvGh4njrDzZh8XOlYYJSQXrTcgfeM22BIrJ2iHvVE0GXKHzrcWo3l94iExSgS5PJ8oi/skkS4oQPv5ZaRMwqw+QEVQ+pPIc/D+Vi1Jmg513eGqHaGLnAfsH9TGncd2S7Q4M3AQcJBSTUNsRvGVa7OWJQpnyLOR/N4x7uvJdmmKE0+1xYtzl8mjoxJS7FJtdHp8zsHKQjHMtiEpFScIHzMaF09h7FMQFpmqmg1BKsIP8AaH9Y8fvPtUbQoS0qIQNS/Eem0dt2RvxMizDGsBnNaUcxTil0NN+TtLTZ0WMpwWY92c5ktOMD9TOoeMbtnlpUkKSxBDgiPL71/quEpIkBcw5OHwg8zCf0pvq1rnEEKXJWpSppU+GWpRJdJOrsMIzeErGz1lEoCLEsCKky1AByRDU2wFIUCCCHHMQ6FZYvW5pVqlmXMSCDkdQdwdDHjPaG4l2ScZS6jNCviTofvHsUm8AUhQIINRX0+Y8Io39dcq8LKcJGIOZavhWKEHk4YiFVDs8Yggyz8YapcFlDoIIIACCCCAAgghIAFggggAIIIIAJBMeivA6j79IgmWYk+2lvH5EQ+AZjZ6/WJaAaJI1PkPJnh8uWnQVG5+girOlFziehoNP36w0KLMKV0jJuiC9NUQKGvJhEHdqJclhsYgmLJAz65vzhyuJLZHX+aRm5sTZJMUa8VNiPt8oqBBxUOr8g9NfCJpUl2csB894fMljJ67RIqGIA5n9oBKUaDrSOh7M9mpdpmYZi8KBRwRn0b1jvB/TqXKwrlqWoprhJDFvCvQ0MaLHexpHmCLIvIgtkGr5AR0Vl/pvaVoC0lABDjiz9I9Lu+0y5wMsy8Ck0KSlgfzJepHyjOvG0qsLrSQpJrgJYnkH97mM9RGixpDpHN3T2Rs6VBFpXNExRwhIZKCTpQOD1LdYy+2H9LcyCyPdmAeyTpMSKN+YMOkegWS8rNbU5Mv4VjCsfpJz8IDeP4RBE9WKWCwUallFh15+MXFpbQaPMLq/oWJqAs2oLB+BLDYipehBGmUbyf6NyUDFMmLmNooskD9I06x3Emxd067KypauIygQxepVLPuk54cjyjRsltTNS6TlQghlJOygagwOTY1RykrsZ3aMMoSmI1S4bpQGM239lbxKcMu0ISkZJSjAByATHefhymss9Un2T0+GJJVpBLF0q+E/TccxDTaB7PD7f2AvJROJZnGvCVlI5Eg1UDFK23HfB4ViazMlKCEpYBmcH0j3+bICsx0Oo6GK8x00Vxp8H8Rr4RXNhxR89z7mvVhLUielIDJSkHCB/tf1Mdj2X7GWr8N3czHLd2AUQQ5dyHauu8elLmoRxJmIb4VKA8iajoYqzL9syaifKQdUlQI9CW8IlybGkkeSXzcE2yqwzE091Xuq6H6Rmx7Hae1tgUgpmzELSc0sVD0EcB2gkWAl7NNWn8hQop8FGo9YkKOeBgeB4DF2MWEhDCwWAQQNATAAjwsKhMNUpn5QrAIIjM+tIjWvJ/IZ/ykJzSE2iWZMbKsMl2nfz2MRmdk2uYhJqww1bnV3+UZSnsmy8WIZXgdR9xyisuQUDcZPm76wkq0VYmnyH8aLJUU0UHSat9QdDD1MrsogddOvX0h60LSKpLcx/H/aLPcLAMxCnAHjrmNIryiubRS2c+m8YO0zNnVdjbllziCeIsXByCgdudYzu0SJASJqHZ2JCRTqMwaho6PsZYEyllRUSpKSpQr7wHtDQMX8I5K9RK72amSvvbOrGkkcWAhJUlyMxmysjXYx0YoxlCn2YSUk+SHXfPNmmpmAgpDEgF3ChkSKeEdlcv9SSmbhUFLklgAzqR01IFfCPOuzE2YieFBPeJCaBdU8TAu2orSO3vjs5KBMyXMTLWE94UqOFLDNQJy9Yy342b2ejWmUiehM2UQSOJCk+of6RkW68JNrVMsyyErQAQss2JqiuTUfxjleyvbpUleC0JZCwGUxByoo0qOecZF9zkptSpuNCqksiqSDmC3LfeB5W4oY6+LTa7DNCQSgCteJJrQgHTpC3r28Va5IlTUJBSXKxXKmWmejxRvXtL3skyVArQC8tRopA2fUHKuziMSUkE+J8BSMldUhWdLdfa42UyylRWUFlVIStFeE8xp15R6BJ7RWa2ylTJc42achLklgoD8wyWl/2aPIEWX3jQab9W+piZFAwoPnzO8dGKLRUUdDL7dWwHD+ILPmQk+OWUJO7V2pftWpXgAG6NlGEEUfIbn6bwOBufFo3LNObfM0+1aZx6KP3iou0vnMmHqomIUVoEP8A3H5GEKm0SOrfUvBaAcpSNiesHep+H1P3hveUd0jwc5jYcxDPxSfjbwP2ieUQtEneDRA+cOCz8A/t/aIE3gnLEon+c4i/Fp0SpXiB9IXuIVoVS2hgX0izhD5Vhq5AoctITsWyulf/ADDpat4VVjObjzb/AJh6ZYGrmEkwLVnsyVg8YxgPhYvyEOl2EkEugEAkpJqw5b8ukUvx6k4iDroBkdIksFvZSVBKXdiW0OfyjSzXiRS5oL0YgPWlPHOLEqzFaXoxajsd84b2mlKXOcAmlGozUNdBQ0G8VJMydKS5Yvkkkv4cuZjJSt0zJvdF42FOqVM3X1EQi7FK4ZZCjtqTlQaQiO0DMVIIfauvnG9c3aKVKxLW4ZOoLkuGAo+8Pgn0JRbOUVZZiFFKwoKSaih4o3Lt7MGaynCQGYKYkihdh7J0ipOtAnTlLCsPeKJqQwBqxO1IksMxpyWLhwHGvFnEcL7Omfp4xSalZqT7mkylF0mctnYqwI9Kn0isu0CaUoKZaNAkcI6pNSVdSXjQtQxFsILDN21NHyinarkTMS3EDmCwLHkUn6QJST60c9NMpTpC7Otweh0PIg/IxDaZaV8UsBJHtI+qdxyjZkJWJZTPdTUcD2ho7sxjOmXaaKSFJBJbEwNOhjacE1sp0wuS8cInu5UZMwMpyKs9DyxRlXPbFicPhWQhTfBiFW0q9esa3+G4hRlHkcJ6A5K8fKM2fdCkrSTiThyCksyWYB9QIhKotLZg4O78HoXaG2psaBgQlA91ZSCmj8KjmknQ676Hy2+O0cy0KKl5AJ4RQeWQzjtr0v1M+ydyoDEQASWwqYNxPXYuGIYRyUns/LCQ6i4zq4LV05nOGvjGkgcW3soSbStSCnESQ1S7uzAOcgNhDjaFpCARUuSXrm8aKbtSCamubUeJZVmSk4gkPuan1oIlRZfFlW7bAvCSRwlT4lOAAH3zzyEaCEJT7PmfoNIfMKjVR8T9P2iSTYiqgB3c0Ybsa+JYQ9I6MeFyV+CAAn+fWLUqwKNAlyz1fTYM56mkXrttFnln/MUtQAcYAHUdgv6pYBszC2m1LnJ9yz2d8g/F/wCU5Xp0jVdEtb0ZC0nE2ZypWuwbPwixMsolh5h4tJafa/3nJHSp5CHKtgQ4kgp0Kz7Z8RRA5DfMxTeBiIJ95zFJw1CHolAYNriaqjzLvFeZKUSKeJG2WUWFu+gFG9YVEpQBJNfT0jnafkzZBakrQ4qzZ7/eGIVUlnBqB1iTvS7PiDaw6YXJag5fOJ4iorqlEEMk555fL5xZs66NhA8fAQ8ZZ1+cIVsKOTFpV0OqEm2sAs/WhLVhxWVDhPiKsdKcx4xcm3S7GiCN5iBDpdhSAwVL5sSp+rJhtTfQNSM2atTODTYCux9RFSZY164m0qfXaOil3doMQ3Ilr0oKqaLf+Hpy4/7QPmYzlyj5E20cn+CW3vANkeT8oms9iWEniDA5EH030EdP+DR8KuhUgQ38Mj4f+9P2hKbD3GY1ulrWy1KbRk5t/CSYqrsyiHwnhBqaU56naOlFmR8CXb/qD7Q78Mj4E5j/AFBCbtkuVuzkLNOQk1oc8t9tdI0LQvEiim2b1jdVYkGndpP/ANgMKLCj/pDwmCNIzivB0f8AQ+HCkcfJu7EWep/KerxMLOUDgW5GWXCxzfr1jq02AV/yleChXryiM3dLArKmB+QMQ8jbMebMezX4tKaqU40osFtWLK8jF+x9pMVClJOwOE/2q+8PN2yQGdQfdLtyzh9msnd/+lOSMqEUeu4YftFxyvyUshelrTMPsLSeaVDyUKesRzbItiZZAOgWQp/AAkecIJs//wBqZ6HIVOE7vpAq8ZiTxSFNulWXgU/WNfciyuSGrTMlpKylClDMIxAtyCgp+jRAntelSWJKRnk3q7eDRYN9gH2CA+ZP2EYtvtqRNLhKDTEliwLVcEb7+kOtaD+DTF+yFe9K8U/YRDaZklX+pJSM6BvMxBKs8tdWSPAa/TnEU6yoKsASlgakAaZnoKxjGcm6fghSdjkrs5ynjyOewpnFibOlSgOFaycilJL9DQQncocJSkBIpQViW1AyFrlqScOBCiD7s76EoPEIFkeS0g5cuisLwUokokhLD2piv/FDHzUYamXMnHBWY1SGCUBtcIZIbdUPtNmWEpUsBLmiclEfFhzA5nN4baLaogpGFMt3wAkM2pPvnr6RpGFdl7rZI8uUXpOmbl+7SfnMPknrFmVM7xClzJ7KSGSgoCnGwpwh+TRjLXRwCelflDMRUmju4zpQDbqYbl9Fx7Lq5z0Pdhg7qAFBn7I6QCWnC5IJPwEKHVjXOMa0z8AViNSw9QTlyEOlrJYpLhgA1dHPq8Ov3Nvcj1xVG9KudS5ZmoKFJSajEAsZe4S+2UUp8kvVwTvSOu/p+iQx/Eql8QohermhY0LsWb0aLnaixWUKwWdJBHtkKxI6BKnD8w0EU5OjnyOK6PPVyCWp/N3hBmOXj5x21h7BzJycQwhLOGJB5UOmesZd5dmlyW40KcsA7FxoxhONOiUr6MEtlrt9ITEd+kWp8tT1DEcq+sQgRSQy0bwXphHRKR9IYq2LOa1/3EfKESP+foPvCTCdYoY5BUCGWGOYJU/mYYu0KcZM/I084YtBIJFfGp+3WFs0hWFSlgk6DwyplzjkyKKezJpEpnKfJR/2jbWsRJVMCXNCaAU8T5kRWmTzioMLCrmjmvjyhkm1E50FeLZsiXNNoSUBKiaXaVkEghgNaZbcoQ2xT4QripRnHUn6RJKmYhoagGj59dIlRwn4Wf2QPUeML2/K2HH6IEz1vhdmcmjM2ev8eHS5sxQoXApQbZ6wCSgEqK1OKkMSML86QxKUElReWHoQCQx1dOXjFQhGvkaY1G/kTmdMB5eIh6LymjfwVrptEC56EoUrvVuGYBy5J1ChQAOXiObaFYQUKdwMwPtA8cVs3ccVXX9M0Zd+TauFHbXrvDpd/pUKhB8BkOkVLNbynCtkPVgc3AZ82pTxiuLKhWaUn0L9RpEuFK7I9nmrx3Rri3yyPZG9FEfOLVnUkkJE0oJOajwucgSDSOXXdZSAXKQaAA4qnIdI37ks5sKu+nMpaksmS3Eym4lg0QGFAanYQRi2zn4O6Y+8bdMQMKaAu81dCecpYBCdRUv0yjkp81JLihUTxq4XOxKRhV1Ijp78ve0z5uKWnuUqDYCMRXQBhLGYpmzdYybXeAlqKLRJCVKZxJLLGhK5dUAnahjrSSNkqM0EyqpWQaZlsL/mDpKfCNKx2xaHM1IKTSmurpUCQrpTOCRdUlRIkzkYw4AJ7snkoHgX4GOpuTs4ZAxzhomZLS2BROqSpCilm067tBJWgdeSpdl4LDrlIFE4u8Pup3CjRI556CCdbkp4pf8AmzDXvTVKSanAk6/nXXlrFu225M4JlqSpKUkhIDZO9QGyJLdTvGcbkSougg80liB0zjKM4x1EhSSKs7FVRdSi5c8Q6k6xXUgKDHX16RY/CzEqzevvBiW56+MNlW3CoKmS8i9d3+JI57Q1lTdDUrIRcqkgrCFjdnLA5Etk7QilqZiyn3FToA4rHX2XtPILqwpSGSwViUhOEuSVI4mzoU5mpjQskiU5WkJWrGSmYwOF6shXvZ5nI5Q4/J7BujlrP2HaXjJMqYQXQDiAByfFkc6aRg/4cmSoFMxKiCThJdyk1SpH0jsO0F/M8mSxWRxK0lg54jqdhHJTLiQ3CS+5zJ3cfKCWSMdETyrElye2djZv6qIUkS7XZEFLM8tiBRvYWNA9AY07Gu6bYodysSZpyDmUpwnCmh4VMK6x5jNu2YkvVVMjWnhV4qTlboL6t9s4ccifQ45IT6Z7nbLLbkSly5XdLBAwEFSVs4DVBDkOX0aK3Z6ZZUBUq04caj7M5DUDgtjDEPqOUeWXN2jtVnZUietIHuKLp6FKo6+xf1aChhtllSsULyxtUcC8q1oYbSZdNE17okzJjWZOCXkGOIKL54VOEjkGixM7BzSkK7sKce4oBQ6pVQ+BjRu2x3fa2m2VaJczQDhUC5JxS3DuSY07ylW8STLR3SzQBSSZZIdiAC7FteRi2+kiVaPObtEnuZ65rYkjCkahRBIYJPETQDTOMIWtKpaiXCjRIIz6bGLANCXdZ1p59YrybpD4lqBNM8s+eucc8nJaKySvojkLUOJTMDUEjWoIbXOHy7x4W4gQKqeg3JA0h89ISoqKRhY+z6eNTGpc9yjEEgpJUdfdDE6jQPGcW32TGLkUJstJqri1G4yYls/5WIDZEGiXBNSogZM7CrUf+NE15zBLmnAk4XwgZkH2SdjWobeFQghslZOCSmvgCAOUOk3oFG3SHWS6uF8ShsfBsnaIAoiiiFKGZqOEUAyzy84uzbQpScmfNiC3QwqbIju8J1qf5rFVW0aSh9EMvDkoOD5j+bfw07WgJIrw4gwSkl/llvF5S0qyJxihBDEgfMtEU5lIKSHOnnVO29YckpLkkZPeyeYAhFEEZlypz5QWGzJnJBWAE0Arzzz6xHZLPidKSEg6rNW1ICqxuWa60AAEE0AxAs/NvtEwVroVNnOz7LirUMwDO7MTTxiWy3BMmnDLKnZyVABIGpUs5Abx2ll7JpmMUpWU6kLQfrnGRe88peWWlyUktLlqxGYoZlS/fI1PsjIPGnFtmqcl0MlTEyge6Ulax7VoUOBGgEpJFVMKKZ9gM4SySklacUxMrG57ybWYoVJUlHuj8x8DFSZb0owlacSyklCA2GWCDgWQfaJLFjoHLuBFSVdxJMyaSSakqck8yT8ou1EVm5OvZCMSLGkp0XaF+2r9L+yPIxgpuoTVd3JSVKVmrU7lz7I5loWdPfhFEjSLVhtS+6UhDJxElR1UPdSdkipbcvtA3qxpMr2G7bFZ5stSyJ2Ff+Ya4UkAslCf9Soqo0pTeH3j2pM6euY2FNcKRRIGQy1pU/aMlcvCylgGYTwpzGzqP084WZZAohWMKJoBpTMHxO2sYTbkZ05OjckX1TjZQA1++Yi0hUpVUkoP9wrzzjmF2fCCaitAOpq50ZhSHJtBALV8dg/8rGGyGmdWEzANFpA/V+4iFJll3SUFtKgeGcYki+SKOQS2/wAx9Y1kXuFA4wlQyf8AcQWIjVciV1SxYGqCxfdogkTLTIQUSluKnCvhNc6tQxohMtT4VFJYCuX9wiVYmpBcY0ga8T+IrFKTXQ02ujmJN5CXSYhct6kqDgnczEu/jF6Va0KS4IPSo8xGmO7UC4KOH9Q8s4oTezKFcSAHb2pRwl9yBnA6ff8AhnOEMjuS39jkpeGKlJOYBigbHaJZoUrpkrgX/cM/GGyb7ALTUql/rFPBQp5xPD9LMH6bzBjrXciVOR/OTisUpllmI/MOf3A+cbaLQkh3AfKo+YpExS0NTlDTI97Lh7OUDZqBSdxlyYiNmxdsbVJIEm1TGHuqVjT0ZbiLU2xpVmB1yPnFRfZxK1AZPvn5isbLOvJvD1kX+So3JaSUFSzmOEEAk/mYvwj1aK0sBRABs6nyquUo/JMFktoMoEqKqYSo1JbKm5GQ5OYoiSa5ef7MYuMq7PWzyjdrR2aOzNmEppiBMWqrYioJpoQ0NsvZaXiHdqmIIzONwkM2vUxyKppAcODy/nOL9gvqahgJisJZw7vvmORiuzJMmv7swt2kTMQcgvhSX66xz67jtSP9NTcq/KOwvhDy1MlKmUCAoAiu1Qx6RkItExH+nMSPyqWR5LxCGkhddHOqnTke0lQ6iHIvU6geojqZfaHQlfiEK9HTCzLbZ1+2mUWqQZZSo8gwZz+qKpD5NGNdFu7xdE4lBJIGdQBkDrV/CEnKIWcY7smqQXHzG8KZSCXAw8hpyGv/ABEhuozAHmLVhyBLgZOz9BGPNL9jPmn2RXZdaLRa0yJ2LDNLBQ9pKwDr8JFG6R003sEuynhtSZUv85dP9qvpGSqdNStKu8GNDlKgliCQxOXziFU0qPeTFGYXZOIlWJXN80inU03i1OMnSY1JHRTb9MuWJEh1FTsTRUzF7ym9lOwzIGgjl7TaELCilfeKSooWoey4SCAjdI4g+RalM7N4UlzJQJ79dJkx8gXxSgc9sRGZBGQL81c0wSFqRMpLmMCc8C0nhW2oqQeSjDjJdWK7OlwjvpismUeI6AUThHQBor2u2lZ2AyH1O5iS0yjRKiAoDhLjCtOhSrJ2o+oAyNIWVYCAQQMTZHTbxMRSi7kLrbMeYkzJiUBy3EQPQRsWiZ3Uo6K+p+30jFlXatalhKv8wcQGqgAQQn8wcFuR2idMrgVjU+GpzoWTSoLZHziptWac0kILOO6BAUpRZWHerjkKDPnEcuQmYs0wEMG+bNo9It2CcycaiCVDcP5eUQ2SzqQVErxuNRsD/PCJS8hBcXyJZ/AknMDPVg9SxhxtMpUvCk4lZthLu4FHpEVutCCghaSMRSG1zxNQ0phiqixipQcJJo1WG2dQYm1Wzbi8n4omTLKUKyUKAghmYuz5E1hTIUkagVU+hbbbMDzh02QEIKhiUoaaPUDwrWERaqso8WrtnrSM+NmUfT/KpuhibcQ7sAdK6V+2cX7HfRYsWNNfDxipeaU4Bw4lGtNA2W7nNvvEcuzDu2CnbTJiQCah6inlCcKMcmNRdJ2dGi8kqfGkGmYofMUiSXJQS6F4S1AqnrHIy5Sg6xTcmuXu9YksdtmhWSjiqA2QaoI0iWmZUzrXmhgtOIMfaD+ShFVUuUsMQU8lcSf2inYb5UFJAJ1etKcjFyXeUtdFBOeaWB6trCsRQtHZgJBVLKkc5ZdJ6pNGioEWiU9EzRqU8CvIukmOhTIFTLWHfXhPTaFnTFAHvEAjoxPiM4q2h397OflX2l8K3QrZYKD51BjXu1lzEgbhuddDkYWbZZUxJFA4FFhx5xnzOzSpfHJUuWRUFBxJfoYKi+1/RlLBjl4r+DJl2tSaCgBOdWehZ9aQydalMwWqNedZEGmEdRSGC40M5JbZ/rEvIm7Zq58uylKvBOFIUQCzV8Q/yixItQIz9X1f6mHIulBLFx1NIVV3S05oSduZ6xrHIpOkarIujcvW8QqSlDYjMSHGzamMuzqCfYUofpUoejt6QsizAJrrQ/RP3i1Y7MNabbdTEZMtaiTkyW6RKJkwpcrcfnQhb+gMQqWPelSj+nHL+TiJbRODsNMjpEKpBNa/zaIjnmiPcaBVnln3Jqf0lEwfQxHabCEpQpKiceIgEFKmSWJZ8iXb9Ji1Z7GSoYyyUpKlHVKRmRzyAf3lDnFC8LfjUVMACGSBkhCQwHQCnV464TuPKR04ISzNRS2Qd4pSkoCiCXrnhSKqUegi+JpQhU8BggiXJGymJCuZSOIn4lCKd3SiUggcc9gkbS34RyxEYjySIr3vbhiZDlEsYEfmrxKb8ynPRo1SS6Bxp0W7vs06YFYEqWBmWdn5xWvC4ypyp0q5pNfMAR11lsxlSkSjRQ4pn/yKFR/tDJ8DEwnqHvK8z9Ylxronj9HB2S8lyEd0qWJiHdlE0oBwEZGmm9XjVsl6SlhkzMLe5OqB+mYMvIR0UxIV7SJav1IT8w0ZVr7LWeaay1pOmBZAfklQUISi/IuL8lW2WHFxlKk/nQ0xL74klx6xo3ddqZiFGe00M6SzFnKRiUQ9SFM4ySTtHOXjdi7HaZiJClsheH2g6mYkHLVxGvNvh14iFoWUpdUpZHuimBQIo+8NyS7LSslmdk5J9ha0VcDMecWUdmEYRXEpqlBAbRmL7Z84LJbpq0uhaJoYqabLwqYFvbQWd994lRbySypEwHTAQv0NfWGvsKMq9+zQSlNFkHEpmOJ3ABKn66DKOeRZVuygU/7SWG76x319zmke0qWFKSlDvRKKklsiVa8jGJK79RCUlM0HIHCt/NjEShfQJNbRgLsqgDxuBVLUKm2FYLAiWqoQwNeI4iedeZMbVtsYY99Z1Jo2JBUkjpidMRSLmGAKQVhOhXLLUp7SHGYNYXFpG2Ga53k2Zl4LUFDuwWyIAoX255QItGJWEoKVNVwxA6841FWKY3AlMw0YJUk+hIMVLPddplnEZKlhTM+YYnR3FXzgSflBlcU6W12JabKxQxKQlyEjIk54tT+8LJwISpS8Id24iHejepiG2qK5qQtK0KCapIaj6uNYdMsQWADp8mP7HwhOKXYo+neRXFElklCYQQ+E5M9Kcg0VJtkUiYWJLauDmBmPGIk2abLLJUwbQnQECg6xbs8wHiU6jho+bhhCcY+DCaXQ+XblJHGCHPh47VeNKw9oWfCpwCzEU8jGNNnF+JKqvk1B01hn4MsVnhSAGc1r0jBJeDA65N4SJgOJABaqkH6GHyrIHeVM0yfCfEaxxdns6ksQWFWBoXOecXLNexFVZNT/AJhPTCjVkywSCRmK+sE2e5YBhlCwRhL8iBDIYFjtpuYgkFyVbMw6vX0ggjoxfjJlR6JIkmTCE4d84II5mR5IkisXpSjQQkEDH5EvKY0tCBTveNR/StUtCeiWUrmVnlHPiTinIQScMxTEahIDlIPNm5PCwR6tKkj0fTzcHcXWmaYmHup073hglpb3RNKkkjolJSP1coq9mLKF2sFVRJQZgGhUlsL8gSC35YSCLMjrlFy8JBBCAQxbuQDv0kh8IUttyhJUB5gQsEAHmt5XqpU2Yo1UrEVF8yS56Zxo2n2jySP/AMiCCObL5Hj7ZLYrzXJljBhYgOFBwaluY1yMaCu0BUFowBKqJxAnIkPQvpTPUwQRabKaIb0vxcmTINVYyp3OgyFXgkz0zACZYBOqThPpT0ggikyTQmz5slAUiaopPurAV65jwjTu9apqp7nDh7sADJgjEWGjqUTnCQRqJkc2UD7QCuoB+cSd4KApyAAYnIZZvBBACKd+y0hCFlIUACKviqoEsoFmyo2kU5NzoWApJUnkSD9BBBEs0hJx6ZmTbExUCXNA7MzvUVzpFO1y8DqclqddK/s0EEc+V/I5ZvYyy0OZcjWrdAYuKDIAJxArJLt7oTT/ALjBBEY/yFHsr26zcWNySVAl/ozNFO0DCkKdyd8hXaCCDyL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0" name="AutoShape 12" descr="data:image/jpg;base64,/9j/4AAQSkZJRgABAQAAAQABAAD/2wCEAAkGBhQSERUUExQUFRUWGBoYFxgXGBcYGhkYFxYVFxgXGBgXGyYeGBwjHBUUHy8gIycpLC0sFR4xNTAqNSYrLCkBCQoKDgwOGg8PGikdHx0pKSwpKSkpLCkpKSkpKSwpKSkpLCkpKSkpKSwpKSwsKSwpKSkpKSwsKSwpLCksKSkpKf/AABEIALUBEAMBIgACEQEDEQH/xAAcAAABBQEBAQAAAAAAAAAAAAAAAQIDBAUGBwj/xABBEAABAgMGAwUGBQIFAwUAAAABAhEAAyEEBRIxQVEiYXEGE4GRoTJCUrHB0RRicuHwB5IVI0OC8VOiwjNjc4Oy/8QAGQEAAwEBAQAAAAAAAAAAAAAAAAECAwQF/8QAJxEAAgICAgEEAQUBAAAAAAAAAAECEQMhEjFBBBMiUTJSYXGRoRT/2gAMAwEAAhEDEQA/AMOCCCJKCCCCAAggggAIIIIACCCCAAggggAIIIIACCCCAAggggAIIIIACCCCAAggggAIIIIACCCCAAggi3YbqmTnwgMHcksOkAipBBBAMIIIIACCCCAAggggAIIIIACCCCAAggggAIIIIACCCCAAggggAIIBCtCsQjwhh2GGPWE5A2LCgwxS4VCzEe4KxzQND4Qr5PD52FjIWEKHhRKh8mFhBEiJTlhU7Bz8o3bu7HzFsVgoTscz9opWx2Zd23aZqvy6n6R2llsYQlgKRfsNyBAAAoI0kXZGulojtnkE1LKI2J9CYZGz2sudUi0KccKyVJOh3HUH5xjRmaBBBBAAQQQQAEEEEABA0EEABBBBAAQQQAQAEEKQxYwjwAEEIVesDwrQCvCFUIRCizk1y/nOJbJYzvGh4njrDzZh8XOlYYJSQXrTcgfeM22BIrJ2iHvVE0GXKHzrcWo3l94iExSgS5PJ8oi/skkS4oQPv5ZaRMwqw+QEVQ+pPIc/D+Vi1Jmg513eGqHaGLnAfsH9TGncd2S7Q4M3AQcJBSTUNsRvGVa7OWJQpnyLOR/N4x7uvJdmmKE0+1xYtzl8mjoxJS7FJtdHp8zsHKQjHMtiEpFScIHzMaF09h7FMQFpmqmg1BKsIP8AaH9Y8fvPtUbQoS0qIQNS/Eem0dt2RvxMizDGsBnNaUcxTil0NN+TtLTZ0WMpwWY92c5ktOMD9TOoeMbtnlpUkKSxBDgiPL71/quEpIkBcw5OHwg8zCf0pvq1rnEEKXJWpSppU+GWpRJdJOrsMIzeErGz1lEoCLEsCKky1AByRDU2wFIUCCCHHMQ6FZYvW5pVqlmXMSCDkdQdwdDHjPaG4l2ScZS6jNCviTofvHsUm8AUhQIINRX0+Y8Io39dcq8LKcJGIOZavhWKEHk4YiFVDs8Yggyz8YapcFlDoIIIACCCCAAgghIAFggggAIIIIAJBMeivA6j79IgmWYk+2lvH5EQ+AZjZ6/WJaAaJI1PkPJnh8uWnQVG5+girOlFziehoNP36w0KLMKV0jJuiC9NUQKGvJhEHdqJclhsYgmLJAz65vzhyuJLZHX+aRm5sTZJMUa8VNiPt8oqBBxUOr8g9NfCJpUl2csB894fMljJ67RIqGIA5n9oBKUaDrSOh7M9mpdpmYZi8KBRwRn0b1jvB/TqXKwrlqWoprhJDFvCvQ0MaLHexpHmCLIvIgtkGr5AR0Vl/pvaVoC0lABDjiz9I9Lu+0y5wMsy8Ck0KSlgfzJepHyjOvG0qsLrSQpJrgJYnkH97mM9RGixpDpHN3T2Rs6VBFpXNExRwhIZKCTpQOD1LdYy+2H9LcyCyPdmAeyTpMSKN+YMOkegWS8rNbU5Mv4VjCsfpJz8IDeP4RBE9WKWCwUallFh15+MXFpbQaPMLq/oWJqAs2oLB+BLDYipehBGmUbyf6NyUDFMmLmNooskD9I06x3Emxd067KypauIygQxepVLPuk54cjyjRsltTNS6TlQghlJOygagwOTY1RykrsZ3aMMoSmI1S4bpQGM239lbxKcMu0ISkZJSjAByATHefhymss9Un2T0+GJJVpBLF0q+E/TccxDTaB7PD7f2AvJROJZnGvCVlI5Eg1UDFK23HfB4ViazMlKCEpYBmcH0j3+bICsx0Oo6GK8x00Vxp8H8Rr4RXNhxR89z7mvVhLUielIDJSkHCB/tf1Mdj2X7GWr8N3czHLd2AUQQ5dyHauu8elLmoRxJmIb4VKA8iajoYqzL9syaifKQdUlQI9CW8IlybGkkeSXzcE2yqwzE091Xuq6H6Rmx7Hae1tgUgpmzELSc0sVD0EcB2gkWAl7NNWn8hQop8FGo9YkKOeBgeB4DF2MWEhDCwWAQQNATAAjwsKhMNUpn5QrAIIjM+tIjWvJ/IZ/ykJzSE2iWZMbKsMl2nfz2MRmdk2uYhJqww1bnV3+UZSnsmy8WIZXgdR9xyisuQUDcZPm76wkq0VYmnyH8aLJUU0UHSat9QdDD1MrsogddOvX0h60LSKpLcx/H/aLPcLAMxCnAHjrmNIryiubRS2c+m8YO0zNnVdjbllziCeIsXByCgdudYzu0SJASJqHZ2JCRTqMwaho6PsZYEyllRUSpKSpQr7wHtDQMX8I5K9RK72amSvvbOrGkkcWAhJUlyMxmysjXYx0YoxlCn2YSUk+SHXfPNmmpmAgpDEgF3ChkSKeEdlcv9SSmbhUFLklgAzqR01IFfCPOuzE2YieFBPeJCaBdU8TAu2orSO3vjs5KBMyXMTLWE94UqOFLDNQJy9Yy342b2ejWmUiehM2UQSOJCk+of6RkW68JNrVMsyyErQAQss2JqiuTUfxjleyvbpUleC0JZCwGUxByoo0qOecZF9zkptSpuNCqksiqSDmC3LfeB5W4oY6+LTa7DNCQSgCteJJrQgHTpC3r28Va5IlTUJBSXKxXKmWmejxRvXtL3skyVArQC8tRopA2fUHKuziMSUkE+J8BSMldUhWdLdfa42UyylRWUFlVIStFeE8xp15R6BJ7RWa2ylTJc42achLklgoD8wyWl/2aPIEWX3jQab9W+piZFAwoPnzO8dGKLRUUdDL7dWwHD+ILPmQk+OWUJO7V2pftWpXgAG6NlGEEUfIbn6bwOBufFo3LNObfM0+1aZx6KP3iou0vnMmHqomIUVoEP8A3H5GEKm0SOrfUvBaAcpSNiesHep+H1P3hveUd0jwc5jYcxDPxSfjbwP2ieUQtEneDRA+cOCz8A/t/aIE3gnLEon+c4i/Fp0SpXiB9IXuIVoVS2hgX0izhD5Vhq5AoctITsWyulf/ADDpat4VVjObjzb/AJh6ZYGrmEkwLVnsyVg8YxgPhYvyEOl2EkEugEAkpJqw5b8ukUvx6k4iDroBkdIksFvZSVBKXdiW0OfyjSzXiRS5oL0YgPWlPHOLEqzFaXoxajsd84b2mlKXOcAmlGozUNdBQ0G8VJMydKS5Yvkkkv4cuZjJSt0zJvdF42FOqVM3X1EQi7FK4ZZCjtqTlQaQiO0DMVIIfauvnG9c3aKVKxLW4ZOoLkuGAo+8Pgn0JRbOUVZZiFFKwoKSaih4o3Lt7MGaynCQGYKYkihdh7J0ipOtAnTlLCsPeKJqQwBqxO1IksMxpyWLhwHGvFnEcL7Omfp4xSalZqT7mkylF0mctnYqwI9Kn0isu0CaUoKZaNAkcI6pNSVdSXjQtQxFsILDN21NHyinarkTMS3EDmCwLHkUn6QJST60c9NMpTpC7Otweh0PIg/IxDaZaV8UsBJHtI+qdxyjZkJWJZTPdTUcD2ho7sxjOmXaaKSFJBJbEwNOhjacE1sp0wuS8cInu5UZMwMpyKs9DyxRlXPbFicPhWQhTfBiFW0q9esa3+G4hRlHkcJ6A5K8fKM2fdCkrSTiThyCksyWYB9QIhKotLZg4O78HoXaG2psaBgQlA91ZSCmj8KjmknQ676Hy2+O0cy0KKl5AJ4RQeWQzjtr0v1M+ydyoDEQASWwqYNxPXYuGIYRyUns/LCQ6i4zq4LV05nOGvjGkgcW3soSbStSCnESQ1S7uzAOcgNhDjaFpCARUuSXrm8aKbtSCamubUeJZVmSk4gkPuan1oIlRZfFlW7bAvCSRwlT4lOAAH3zzyEaCEJT7PmfoNIfMKjVR8T9P2iSTYiqgB3c0Ybsa+JYQ9I6MeFyV+CAAn+fWLUqwKNAlyz1fTYM56mkXrttFnln/MUtQAcYAHUdgv6pYBszC2m1LnJ9yz2d8g/F/wCU5Xp0jVdEtb0ZC0nE2ZypWuwbPwixMsolh5h4tJafa/3nJHSp5CHKtgQ4kgp0Kz7Z8RRA5DfMxTeBiIJ95zFJw1CHolAYNriaqjzLvFeZKUSKeJG2WUWFu+gFG9YVEpQBJNfT0jnafkzZBakrQ4qzZ7/eGIVUlnBqB1iTvS7PiDaw6YXJag5fOJ4iorqlEEMk555fL5xZs66NhA8fAQ8ZZ1+cIVsKOTFpV0OqEm2sAs/WhLVhxWVDhPiKsdKcx4xcm3S7GiCN5iBDpdhSAwVL5sSp+rJhtTfQNSM2atTODTYCux9RFSZY164m0qfXaOil3doMQ3Ilr0oKqaLf+Hpy4/7QPmYzlyj5E20cn+CW3vANkeT8oms9iWEniDA5EH030EdP+DR8KuhUgQ38Mj4f+9P2hKbD3GY1ulrWy1KbRk5t/CSYqrsyiHwnhBqaU56naOlFmR8CXb/qD7Q78Mj4E5j/AFBCbtkuVuzkLNOQk1oc8t9tdI0LQvEiim2b1jdVYkGndpP/ANgMKLCj/pDwmCNIzivB0f8AQ+HCkcfJu7EWep/KerxMLOUDgW5GWXCxzfr1jq02AV/yleChXryiM3dLArKmB+QMQ8jbMebMezX4tKaqU40osFtWLK8jF+x9pMVClJOwOE/2q+8PN2yQGdQfdLtyzh9msnd/+lOSMqEUeu4YftFxyvyUshelrTMPsLSeaVDyUKesRzbItiZZAOgWQp/AAkecIJs//wBqZ6HIVOE7vpAq8ZiTxSFNulWXgU/WNfciyuSGrTMlpKylClDMIxAtyCgp+jRAntelSWJKRnk3q7eDRYN9gH2CA+ZP2EYtvtqRNLhKDTEliwLVcEb7+kOtaD+DTF+yFe9K8U/YRDaZklX+pJSM6BvMxBKs8tdWSPAa/TnEU6yoKsASlgakAaZnoKxjGcm6fghSdjkrs5ynjyOewpnFibOlSgOFaycilJL9DQQncocJSkBIpQViW1AyFrlqScOBCiD7s76EoPEIFkeS0g5cuisLwUokokhLD2piv/FDHzUYamXMnHBWY1SGCUBtcIZIbdUPtNmWEpUsBLmiclEfFhzA5nN4baLaogpGFMt3wAkM2pPvnr6RpGFdl7rZI8uUXpOmbl+7SfnMPknrFmVM7xClzJ7KSGSgoCnGwpwh+TRjLXRwCelflDMRUmju4zpQDbqYbl9Fx7Lq5z0Pdhg7qAFBn7I6QCWnC5IJPwEKHVjXOMa0z8AViNSw9QTlyEOlrJYpLhgA1dHPq8Ov3Nvcj1xVG9KudS5ZmoKFJSajEAsZe4S+2UUp8kvVwTvSOu/p+iQx/Eql8QohermhY0LsWb0aLnaixWUKwWdJBHtkKxI6BKnD8w0EU5OjnyOK6PPVyCWp/N3hBmOXj5x21h7BzJycQwhLOGJB5UOmesZd5dmlyW40KcsA7FxoxhONOiUr6MEtlrt9ITEd+kWp8tT1DEcq+sQgRSQy0bwXphHRKR9IYq2LOa1/3EfKESP+foPvCTCdYoY5BUCGWGOYJU/mYYu0KcZM/I084YtBIJFfGp+3WFs0hWFSlgk6DwyplzjkyKKezJpEpnKfJR/2jbWsRJVMCXNCaAU8T5kRWmTzioMLCrmjmvjyhkm1E50FeLZsiXNNoSUBKiaXaVkEghgNaZbcoQ2xT4QripRnHUn6RJKmYhoagGj59dIlRwn4Wf2QPUeML2/K2HH6IEz1vhdmcmjM2ev8eHS5sxQoXApQbZ6wCSgEqK1OKkMSML86QxKUElReWHoQCQx1dOXjFQhGvkaY1G/kTmdMB5eIh6LymjfwVrptEC56EoUrvVuGYBy5J1ChQAOXiObaFYQUKdwMwPtA8cVs3ccVXX9M0Zd+TauFHbXrvDpd/pUKhB8BkOkVLNbynCtkPVgc3AZ82pTxiuLKhWaUn0L9RpEuFK7I9nmrx3Rri3yyPZG9FEfOLVnUkkJE0oJOajwucgSDSOXXdZSAXKQaAA4qnIdI37ks5sKu+nMpaksmS3Eym4lg0QGFAanYQRi2zn4O6Y+8bdMQMKaAu81dCecpYBCdRUv0yjkp81JLihUTxq4XOxKRhV1Ijp78ve0z5uKWnuUqDYCMRXQBhLGYpmzdYybXeAlqKLRJCVKZxJLLGhK5dUAnahjrSSNkqM0EyqpWQaZlsL/mDpKfCNKx2xaHM1IKTSmurpUCQrpTOCRdUlRIkzkYw4AJ7snkoHgX4GOpuTs4ZAxzhomZLS2BROqSpCilm067tBJWgdeSpdl4LDrlIFE4u8Pup3CjRI556CCdbkp4pf8AmzDXvTVKSanAk6/nXXlrFu225M4JlqSpKUkhIDZO9QGyJLdTvGcbkSougg80liB0zjKM4x1EhSSKs7FVRdSi5c8Q6k6xXUgKDHX16RY/CzEqzevvBiW56+MNlW3CoKmS8i9d3+JI57Q1lTdDUrIRcqkgrCFjdnLA5Etk7QilqZiyn3FToA4rHX2XtPILqwpSGSwViUhOEuSVI4mzoU5mpjQskiU5WkJWrGSmYwOF6shXvZ5nI5Q4/J7BujlrP2HaXjJMqYQXQDiAByfFkc6aRg/4cmSoFMxKiCThJdyk1SpH0jsO0F/M8mSxWRxK0lg54jqdhHJTLiQ3CS+5zJ3cfKCWSMdETyrElye2djZv6qIUkS7XZEFLM8tiBRvYWNA9AY07Gu6bYodysSZpyDmUpwnCmh4VMK6x5jNu2YkvVVMjWnhV4qTlboL6t9s4ccifQ45IT6Z7nbLLbkSly5XdLBAwEFSVs4DVBDkOX0aK3Z6ZZUBUq04caj7M5DUDgtjDEPqOUeWXN2jtVnZUietIHuKLp6FKo6+xf1aChhtllSsULyxtUcC8q1oYbSZdNE17okzJjWZOCXkGOIKL54VOEjkGixM7BzSkK7sKce4oBQ6pVQ+BjRu2x3fa2m2VaJczQDhUC5JxS3DuSY07ylW8STLR3SzQBSSZZIdiAC7FteRi2+kiVaPObtEnuZ65rYkjCkahRBIYJPETQDTOMIWtKpaiXCjRIIz6bGLANCXdZ1p59YrybpD4lqBNM8s+eucc8nJaKySvojkLUOJTMDUEjWoIbXOHy7x4W4gQKqeg3JA0h89ISoqKRhY+z6eNTGpc9yjEEgpJUdfdDE6jQPGcW32TGLkUJstJqri1G4yYls/5WIDZEGiXBNSogZM7CrUf+NE15zBLmnAk4XwgZkH2SdjWobeFQghslZOCSmvgCAOUOk3oFG3SHWS6uF8ShsfBsnaIAoiiiFKGZqOEUAyzy84uzbQpScmfNiC3QwqbIju8J1qf5rFVW0aSh9EMvDkoOD5j+bfw07WgJIrw4gwSkl/llvF5S0qyJxihBDEgfMtEU5lIKSHOnnVO29YckpLkkZPeyeYAhFEEZlypz5QWGzJnJBWAE0Arzzz6xHZLPidKSEg6rNW1ICqxuWa60AAEE0AxAs/NvtEwVroVNnOz7LirUMwDO7MTTxiWy3BMmnDLKnZyVABIGpUs5Abx2ll7JpmMUpWU6kLQfrnGRe88peWWlyUktLlqxGYoZlS/fI1PsjIPGnFtmqcl0MlTEyge6Ulax7VoUOBGgEpJFVMKKZ9gM4SySklacUxMrG57ybWYoVJUlHuj8x8DFSZb0owlacSyklCA2GWCDgWQfaJLFjoHLuBFSVdxJMyaSSakqck8yT8ou1EVm5OvZCMSLGkp0XaF+2r9L+yPIxgpuoTVd3JSVKVmrU7lz7I5loWdPfhFEjSLVhtS+6UhDJxElR1UPdSdkipbcvtA3qxpMr2G7bFZ5stSyJ2Ff+Ya4UkAslCf9Soqo0pTeH3j2pM6euY2FNcKRRIGQy1pU/aMlcvCylgGYTwpzGzqP084WZZAohWMKJoBpTMHxO2sYTbkZ05OjckX1TjZQA1++Yi0hUpVUkoP9wrzzjmF2fCCaitAOpq50ZhSHJtBALV8dg/8rGGyGmdWEzANFpA/V+4iFJll3SUFtKgeGcYki+SKOQS2/wAx9Y1kXuFA4wlQyf8AcQWIjVciV1SxYGqCxfdogkTLTIQUSluKnCvhNc6tQxohMtT4VFJYCuX9wiVYmpBcY0ga8T+IrFKTXQ02ujmJN5CXSYhct6kqDgnczEu/jF6Va0KS4IPSo8xGmO7UC4KOH9Q8s4oTezKFcSAHb2pRwl9yBnA6ff8AhnOEMjuS39jkpeGKlJOYBigbHaJZoUrpkrgX/cM/GGyb7ALTUql/rFPBQp5xPD9LMH6bzBjrXciVOR/OTisUpllmI/MOf3A+cbaLQkh3AfKo+YpExS0NTlDTI97Lh7OUDZqBSdxlyYiNmxdsbVJIEm1TGHuqVjT0ZbiLU2xpVmB1yPnFRfZxK1AZPvn5isbLOvJvD1kX+So3JaSUFSzmOEEAk/mYvwj1aK0sBRABs6nyquUo/JMFktoMoEqKqYSo1JbKm5GQ5OYoiSa5ef7MYuMq7PWzyjdrR2aOzNmEppiBMWqrYioJpoQ0NsvZaXiHdqmIIzONwkM2vUxyKppAcODy/nOL9gvqahgJisJZw7vvmORiuzJMmv7swt2kTMQcgvhSX66xz67jtSP9NTcq/KOwvhDy1MlKmUCAoAiu1Qx6RkItExH+nMSPyqWR5LxCGkhddHOqnTke0lQ6iHIvU6geojqZfaHQlfiEK9HTCzLbZ1+2mUWqQZZSo8gwZz+qKpD5NGNdFu7xdE4lBJIGdQBkDrV/CEnKIWcY7smqQXHzG8KZSCXAw8hpyGv/ABEhuozAHmLVhyBLgZOz9BGPNL9jPmn2RXZdaLRa0yJ2LDNLBQ9pKwDr8JFG6R003sEuynhtSZUv85dP9qvpGSqdNStKu8GNDlKgliCQxOXziFU0qPeTFGYXZOIlWJXN80inU03i1OMnSY1JHRTb9MuWJEh1FTsTRUzF7ym9lOwzIGgjl7TaELCilfeKSooWoey4SCAjdI4g+RalM7N4UlzJQJ79dJkx8gXxSgc9sRGZBGQL81c0wSFqRMpLmMCc8C0nhW2oqQeSjDjJdWK7OlwjvpismUeI6AUThHQBor2u2lZ2AyH1O5iS0yjRKiAoDhLjCtOhSrJ2o+oAyNIWVYCAQQMTZHTbxMRSi7kLrbMeYkzJiUBy3EQPQRsWiZ3Uo6K+p+30jFlXatalhKv8wcQGqgAQQn8wcFuR2idMrgVjU+GpzoWTSoLZHziptWac0kILOO6BAUpRZWHerjkKDPnEcuQmYs0wEMG+bNo9It2CcycaiCVDcP5eUQ2SzqQVErxuNRsD/PCJS8hBcXyJZ/AknMDPVg9SxhxtMpUvCk4lZthLu4FHpEVutCCghaSMRSG1zxNQ0phiqixipQcJJo1WG2dQYm1Wzbi8n4omTLKUKyUKAghmYuz5E1hTIUkagVU+hbbbMDzh02QEIKhiUoaaPUDwrWERaqso8WrtnrSM+NmUfT/KpuhibcQ7sAdK6V+2cX7HfRYsWNNfDxipeaU4Bw4lGtNA2W7nNvvEcuzDu2CnbTJiQCah6inlCcKMcmNRdJ2dGi8kqfGkGmYofMUiSXJQS6F4S1AqnrHIy5Sg6xTcmuXu9YksdtmhWSjiqA2QaoI0iWmZUzrXmhgtOIMfaD+ShFVUuUsMQU8lcSf2inYb5UFJAJ1etKcjFyXeUtdFBOeaWB6trCsRQtHZgJBVLKkc5ZdJ6pNGioEWiU9EzRqU8CvIukmOhTIFTLWHfXhPTaFnTFAHvEAjoxPiM4q2h397OflX2l8K3QrZYKD51BjXu1lzEgbhuddDkYWbZZUxJFA4FFhx5xnzOzSpfHJUuWRUFBxJfoYKi+1/RlLBjl4r+DJl2tSaCgBOdWehZ9aQydalMwWqNedZEGmEdRSGC40M5JbZ/rEvIm7Zq58uylKvBOFIUQCzV8Q/yixItQIz9X1f6mHIulBLFx1NIVV3S05oSduZ6xrHIpOkarIujcvW8QqSlDYjMSHGzamMuzqCfYUofpUoejt6QsizAJrrQ/RP3i1Y7MNabbdTEZMtaiTkyW6RKJkwpcrcfnQhb+gMQqWPelSj+nHL+TiJbRODsNMjpEKpBNa/zaIjnmiPcaBVnln3Jqf0lEwfQxHabCEpQpKiceIgEFKmSWJZ8iXb9Ji1Z7GSoYyyUpKlHVKRmRzyAf3lDnFC8LfjUVMACGSBkhCQwHQCnV464TuPKR04ISzNRS2Qd4pSkoCiCXrnhSKqUegi+JpQhU8BggiXJGymJCuZSOIn4lCKd3SiUggcc9gkbS34RyxEYjySIr3vbhiZDlEsYEfmrxKb8ynPRo1SS6Bxp0W7vs06YFYEqWBmWdn5xWvC4ypyp0q5pNfMAR11lsxlSkSjRQ4pn/yKFR/tDJ8DEwnqHvK8z9Ylxronj9HB2S8lyEd0qWJiHdlE0oBwEZGmm9XjVsl6SlhkzMLe5OqB+mYMvIR0UxIV7SJav1IT8w0ZVr7LWeaay1pOmBZAfklQUISi/IuL8lW2WHFxlKk/nQ0xL74klx6xo3ddqZiFGe00M6SzFnKRiUQ9SFM4ySTtHOXjdi7HaZiJClsheH2g6mYkHLVxGvNvh14iFoWUpdUpZHuimBQIo+8NyS7LSslmdk5J9ha0VcDMecWUdmEYRXEpqlBAbRmL7Z84LJbpq0uhaJoYqabLwqYFvbQWd994lRbySypEwHTAQv0NfWGvsKMq9+zQSlNFkHEpmOJ3ABKn66DKOeRZVuygU/7SWG76x319zmke0qWFKSlDvRKKklsiVa8jGJK79RCUlM0HIHCt/NjEShfQJNbRgLsqgDxuBVLUKm2FYLAiWqoQwNeI4iedeZMbVtsYY99Z1Jo2JBUkjpidMRSLmGAKQVhOhXLLUp7SHGYNYXFpG2Ga53k2Zl4LUFDuwWyIAoX255QItGJWEoKVNVwxA6841FWKY3AlMw0YJUk+hIMVLPddplnEZKlhTM+YYnR3FXzgSflBlcU6W12JabKxQxKQlyEjIk54tT+8LJwISpS8Id24iHejepiG2qK5qQtK0KCapIaj6uNYdMsQWADp8mP7HwhOKXYo+neRXFElklCYQQ+E5M9Kcg0VJtkUiYWJLauDmBmPGIk2abLLJUwbQnQECg6xbs8wHiU6jho+bhhCcY+DCaXQ+XblJHGCHPh47VeNKw9oWfCpwCzEU8jGNNnF+JKqvk1B01hn4MsVnhSAGc1r0jBJeDA65N4SJgOJABaqkH6GHyrIHeVM0yfCfEaxxdns6ksQWFWBoXOecXLNexFVZNT/AJhPTCjVkywSCRmK+sE2e5YBhlCwRhL8iBDIYFjtpuYgkFyVbMw6vX0ggjoxfjJlR6JIkmTCE4d84II5mR5IkisXpSjQQkEDH5EvKY0tCBTveNR/StUtCeiWUrmVnlHPiTinIQScMxTEahIDlIPNm5PCwR6tKkj0fTzcHcXWmaYmHup073hglpb3RNKkkjolJSP1coq9mLKF2sFVRJQZgGhUlsL8gSC35YSCLMjrlFy8JBBCAQxbuQDv0kh8IUttyhJUB5gQsEAHmt5XqpU2Yo1UrEVF8yS56Zxo2n2jySP/AMiCCObL5Hj7ZLYrzXJljBhYgOFBwaluY1yMaCu0BUFowBKqJxAnIkPQvpTPUwQRabKaIb0vxcmTINVYyp3OgyFXgkz0zACZYBOqThPpT0ggikyTQmz5slAUiaopPurAV65jwjTu9apqp7nDh7sADJgjEWGjqUTnCQRqJkc2UD7QCuoB+cSd4KApyAAYnIZZvBBACKd+y0hCFlIUACKviqoEsoFmyo2kU5NzoWApJUnkSD9BBBEs0hJx6ZmTbExUCXNA7MzvUVzpFO1y8DqclqddK/s0EEc+V/I5ZvYyy0OZcjWrdAYuKDIAJxArJLt7oTT/ALjBBEY/yFHsr26zcWNySVAl/ozNFO0DCkKdyd8hXaCCDyL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1" name="AutoShape 14" descr="data:image/jpg;base64,/9j/4AAQSkZJRgABAQAAAQABAAD/2wCEAAkGBhQSERUUExQUFRUWGBoYFxgXGBcYGhkYFxYVFxgXGBgXGyYeGBwjHBUUHy8gIycpLC0sFR4xNTAqNSYrLCkBCQoKDgwOGg8PGikdHx0pKSwpKSkpLCkpKSkpKSwpKSkpLCkpKSkpKSwpKSwsKSwpKSkpKSwsKSwpLCksKSkpKf/AABEIALUBEAMBIgACEQEDEQH/xAAcAAABBQEBAQAAAAAAAAAAAAAAAQIDBAUGBwj/xABBEAABAgMGAwUGBQIFAwUAAAABAhEAAyEEBRIxQVEiYXEGE4GRoTJCUrHB0RRicuHwB5IVI0OC8VOiwjNjc4Oy/8QAGQEAAwEBAQAAAAAAAAAAAAAAAAECAwQF/8QAJxEAAgICAgEEAQUBAAAAAAAAAAECEQMhEjFBBBMiUTJSYXGRoRT/2gAMAwEAAhEDEQA/AMOCCCJKCCCCAAggggAIIIIACCCCAAggggAIIIIACCCCAAggggAIIIIACCCCAAggggAIIIIACCCCAAggi3YbqmTnwgMHcksOkAipBBBAMIIIIACCCCAAggggAIIIIACCCCAAggggAIIIIACCCCAAggggAIIBCtCsQjwhh2GGPWE5A2LCgwxS4VCzEe4KxzQND4Qr5PD52FjIWEKHhRKh8mFhBEiJTlhU7Bz8o3bu7HzFsVgoTscz9opWx2Zd23aZqvy6n6R2llsYQlgKRfsNyBAAAoI0kXZGulojtnkE1LKI2J9CYZGz2sudUi0KccKyVJOh3HUH5xjRmaBBBBAAQQQQAEEEEABA0EEABBBBAAQQQAQAEEKQxYwjwAEEIVesDwrQCvCFUIRCizk1y/nOJbJYzvGh4njrDzZh8XOlYYJSQXrTcgfeM22BIrJ2iHvVE0GXKHzrcWo3l94iExSgS5PJ8oi/skkS4oQPv5ZaRMwqw+QEVQ+pPIc/D+Vi1Jmg513eGqHaGLnAfsH9TGncd2S7Q4M3AQcJBSTUNsRvGVa7OWJQpnyLOR/N4x7uvJdmmKE0+1xYtzl8mjoxJS7FJtdHp8zsHKQjHMtiEpFScIHzMaF09h7FMQFpmqmg1BKsIP8AaH9Y8fvPtUbQoS0qIQNS/Eem0dt2RvxMizDGsBnNaUcxTil0NN+TtLTZ0WMpwWY92c5ktOMD9TOoeMbtnlpUkKSxBDgiPL71/quEpIkBcw5OHwg8zCf0pvq1rnEEKXJWpSppU+GWpRJdJOrsMIzeErGz1lEoCLEsCKky1AByRDU2wFIUCCCHHMQ6FZYvW5pVqlmXMSCDkdQdwdDHjPaG4l2ScZS6jNCviTofvHsUm8AUhQIINRX0+Y8Io39dcq8LKcJGIOZavhWKEHk4YiFVDs8Yggyz8YapcFlDoIIIACCCCAAgghIAFggggAIIIIAJBMeivA6j79IgmWYk+2lvH5EQ+AZjZ6/WJaAaJI1PkPJnh8uWnQVG5+girOlFziehoNP36w0KLMKV0jJuiC9NUQKGvJhEHdqJclhsYgmLJAz65vzhyuJLZHX+aRm5sTZJMUa8VNiPt8oqBBxUOr8g9NfCJpUl2csB894fMljJ67RIqGIA5n9oBKUaDrSOh7M9mpdpmYZi8KBRwRn0b1jvB/TqXKwrlqWoprhJDFvCvQ0MaLHexpHmCLIvIgtkGr5AR0Vl/pvaVoC0lABDjiz9I9Lu+0y5wMsy8Ck0KSlgfzJepHyjOvG0qsLrSQpJrgJYnkH97mM9RGixpDpHN3T2Rs6VBFpXNExRwhIZKCTpQOD1LdYy+2H9LcyCyPdmAeyTpMSKN+YMOkegWS8rNbU5Mv4VjCsfpJz8IDeP4RBE9WKWCwUallFh15+MXFpbQaPMLq/oWJqAs2oLB+BLDYipehBGmUbyf6NyUDFMmLmNooskD9I06x3Emxd067KypauIygQxepVLPuk54cjyjRsltTNS6TlQghlJOygagwOTY1RykrsZ3aMMoSmI1S4bpQGM239lbxKcMu0ISkZJSjAByATHefhymss9Un2T0+GJJVpBLF0q+E/TccxDTaB7PD7f2AvJROJZnGvCVlI5Eg1UDFK23HfB4ViazMlKCEpYBmcH0j3+bICsx0Oo6GK8x00Vxp8H8Rr4RXNhxR89z7mvVhLUielIDJSkHCB/tf1Mdj2X7GWr8N3czHLd2AUQQ5dyHauu8elLmoRxJmIb4VKA8iajoYqzL9syaifKQdUlQI9CW8IlybGkkeSXzcE2yqwzE091Xuq6H6Rmx7Hae1tgUgpmzELSc0sVD0EcB2gkWAl7NNWn8hQop8FGo9YkKOeBgeB4DF2MWEhDCwWAQQNATAAjwsKhMNUpn5QrAIIjM+tIjWvJ/IZ/ykJzSE2iWZMbKsMl2nfz2MRmdk2uYhJqww1bnV3+UZSnsmy8WIZXgdR9xyisuQUDcZPm76wkq0VYmnyH8aLJUU0UHSat9QdDD1MrsogddOvX0h60LSKpLcx/H/aLPcLAMxCnAHjrmNIryiubRS2c+m8YO0zNnVdjbllziCeIsXByCgdudYzu0SJASJqHZ2JCRTqMwaho6PsZYEyllRUSpKSpQr7wHtDQMX8I5K9RK72amSvvbOrGkkcWAhJUlyMxmysjXYx0YoxlCn2YSUk+SHXfPNmmpmAgpDEgF3ChkSKeEdlcv9SSmbhUFLklgAzqR01IFfCPOuzE2YieFBPeJCaBdU8TAu2orSO3vjs5KBMyXMTLWE94UqOFLDNQJy9Yy342b2ejWmUiehM2UQSOJCk+of6RkW68JNrVMsyyErQAQss2JqiuTUfxjleyvbpUleC0JZCwGUxByoo0qOecZF9zkptSpuNCqksiqSDmC3LfeB5W4oY6+LTa7DNCQSgCteJJrQgHTpC3r28Va5IlTUJBSXKxXKmWmejxRvXtL3skyVArQC8tRopA2fUHKuziMSUkE+J8BSMldUhWdLdfa42UyylRWUFlVIStFeE8xp15R6BJ7RWa2ylTJc42achLklgoD8wyWl/2aPIEWX3jQab9W+piZFAwoPnzO8dGKLRUUdDL7dWwHD+ILPmQk+OWUJO7V2pftWpXgAG6NlGEEUfIbn6bwOBufFo3LNObfM0+1aZx6KP3iou0vnMmHqomIUVoEP8A3H5GEKm0SOrfUvBaAcpSNiesHep+H1P3hveUd0jwc5jYcxDPxSfjbwP2ieUQtEneDRA+cOCz8A/t/aIE3gnLEon+c4i/Fp0SpXiB9IXuIVoVS2hgX0izhD5Vhq5AoctITsWyulf/ADDpat4VVjObjzb/AJh6ZYGrmEkwLVnsyVg8YxgPhYvyEOl2EkEugEAkpJqw5b8ukUvx6k4iDroBkdIksFvZSVBKXdiW0OfyjSzXiRS5oL0YgPWlPHOLEqzFaXoxajsd84b2mlKXOcAmlGozUNdBQ0G8VJMydKS5Yvkkkv4cuZjJSt0zJvdF42FOqVM3X1EQi7FK4ZZCjtqTlQaQiO0DMVIIfauvnG9c3aKVKxLW4ZOoLkuGAo+8Pgn0JRbOUVZZiFFKwoKSaih4o3Lt7MGaynCQGYKYkihdh7J0ipOtAnTlLCsPeKJqQwBqxO1IksMxpyWLhwHGvFnEcL7Omfp4xSalZqT7mkylF0mctnYqwI9Kn0isu0CaUoKZaNAkcI6pNSVdSXjQtQxFsILDN21NHyinarkTMS3EDmCwLHkUn6QJST60c9NMpTpC7Otweh0PIg/IxDaZaV8UsBJHtI+qdxyjZkJWJZTPdTUcD2ho7sxjOmXaaKSFJBJbEwNOhjacE1sp0wuS8cInu5UZMwMpyKs9DyxRlXPbFicPhWQhTfBiFW0q9esa3+G4hRlHkcJ6A5K8fKM2fdCkrSTiThyCksyWYB9QIhKotLZg4O78HoXaG2psaBgQlA91ZSCmj8KjmknQ676Hy2+O0cy0KKl5AJ4RQeWQzjtr0v1M+ydyoDEQASWwqYNxPXYuGIYRyUns/LCQ6i4zq4LV05nOGvjGkgcW3soSbStSCnESQ1S7uzAOcgNhDjaFpCARUuSXrm8aKbtSCamubUeJZVmSk4gkPuan1oIlRZfFlW7bAvCSRwlT4lOAAH3zzyEaCEJT7PmfoNIfMKjVR8T9P2iSTYiqgB3c0Ybsa+JYQ9I6MeFyV+CAAn+fWLUqwKNAlyz1fTYM56mkXrttFnln/MUtQAcYAHUdgv6pYBszC2m1LnJ9yz2d8g/F/wCU5Xp0jVdEtb0ZC0nE2ZypWuwbPwixMsolh5h4tJafa/3nJHSp5CHKtgQ4kgp0Kz7Z8RRA5DfMxTeBiIJ95zFJw1CHolAYNriaqjzLvFeZKUSKeJG2WUWFu+gFG9YVEpQBJNfT0jnafkzZBakrQ4qzZ7/eGIVUlnBqB1iTvS7PiDaw6YXJag5fOJ4iorqlEEMk555fL5xZs66NhA8fAQ8ZZ1+cIVsKOTFpV0OqEm2sAs/WhLVhxWVDhPiKsdKcx4xcm3S7GiCN5iBDpdhSAwVL5sSp+rJhtTfQNSM2atTODTYCux9RFSZY164m0qfXaOil3doMQ3Ilr0oKqaLf+Hpy4/7QPmYzlyj5E20cn+CW3vANkeT8oms9iWEniDA5EH030EdP+DR8KuhUgQ38Mj4f+9P2hKbD3GY1ulrWy1KbRk5t/CSYqrsyiHwnhBqaU56naOlFmR8CXb/qD7Q78Mj4E5j/AFBCbtkuVuzkLNOQk1oc8t9tdI0LQvEiim2b1jdVYkGndpP/ANgMKLCj/pDwmCNIzivB0f8AQ+HCkcfJu7EWep/KerxMLOUDgW5GWXCxzfr1jq02AV/yleChXryiM3dLArKmB+QMQ8jbMebMezX4tKaqU40osFtWLK8jF+x9pMVClJOwOE/2q+8PN2yQGdQfdLtyzh9msnd/+lOSMqEUeu4YftFxyvyUshelrTMPsLSeaVDyUKesRzbItiZZAOgWQp/AAkecIJs//wBqZ6HIVOE7vpAq8ZiTxSFNulWXgU/WNfciyuSGrTMlpKylClDMIxAtyCgp+jRAntelSWJKRnk3q7eDRYN9gH2CA+ZP2EYtvtqRNLhKDTEliwLVcEb7+kOtaD+DTF+yFe9K8U/YRDaZklX+pJSM6BvMxBKs8tdWSPAa/TnEU6yoKsASlgakAaZnoKxjGcm6fghSdjkrs5ynjyOewpnFibOlSgOFaycilJL9DQQncocJSkBIpQViW1AyFrlqScOBCiD7s76EoPEIFkeS0g5cuisLwUokokhLD2piv/FDHzUYamXMnHBWY1SGCUBtcIZIbdUPtNmWEpUsBLmiclEfFhzA5nN4baLaogpGFMt3wAkM2pPvnr6RpGFdl7rZI8uUXpOmbl+7SfnMPknrFmVM7xClzJ7KSGSgoCnGwpwh+TRjLXRwCelflDMRUmju4zpQDbqYbl9Fx7Lq5z0Pdhg7qAFBn7I6QCWnC5IJPwEKHVjXOMa0z8AViNSw9QTlyEOlrJYpLhgA1dHPq8Ov3Nvcj1xVG9KudS5ZmoKFJSajEAsZe4S+2UUp8kvVwTvSOu/p+iQx/Eql8QohermhY0LsWb0aLnaixWUKwWdJBHtkKxI6BKnD8w0EU5OjnyOK6PPVyCWp/N3hBmOXj5x21h7BzJycQwhLOGJB5UOmesZd5dmlyW40KcsA7FxoxhONOiUr6MEtlrt9ITEd+kWp8tT1DEcq+sQgRSQy0bwXphHRKR9IYq2LOa1/3EfKESP+foPvCTCdYoY5BUCGWGOYJU/mYYu0KcZM/I084YtBIJFfGp+3WFs0hWFSlgk6DwyplzjkyKKezJpEpnKfJR/2jbWsRJVMCXNCaAU8T5kRWmTzioMLCrmjmvjyhkm1E50FeLZsiXNNoSUBKiaXaVkEghgNaZbcoQ2xT4QripRnHUn6RJKmYhoagGj59dIlRwn4Wf2QPUeML2/K2HH6IEz1vhdmcmjM2ev8eHS5sxQoXApQbZ6wCSgEqK1OKkMSML86QxKUElReWHoQCQx1dOXjFQhGvkaY1G/kTmdMB5eIh6LymjfwVrptEC56EoUrvVuGYBy5J1ChQAOXiObaFYQUKdwMwPtA8cVs3ccVXX9M0Zd+TauFHbXrvDpd/pUKhB8BkOkVLNbynCtkPVgc3AZ82pTxiuLKhWaUn0L9RpEuFK7I9nmrx3Rri3yyPZG9FEfOLVnUkkJE0oJOajwucgSDSOXXdZSAXKQaAA4qnIdI37ks5sKu+nMpaksmS3Eym4lg0QGFAanYQRi2zn4O6Y+8bdMQMKaAu81dCecpYBCdRUv0yjkp81JLihUTxq4XOxKRhV1Ijp78ve0z5uKWnuUqDYCMRXQBhLGYpmzdYybXeAlqKLRJCVKZxJLLGhK5dUAnahjrSSNkqM0EyqpWQaZlsL/mDpKfCNKx2xaHM1IKTSmurpUCQrpTOCRdUlRIkzkYw4AJ7snkoHgX4GOpuTs4ZAxzhomZLS2BROqSpCilm067tBJWgdeSpdl4LDrlIFE4u8Pup3CjRI556CCdbkp4pf8AmzDXvTVKSanAk6/nXXlrFu225M4JlqSpKUkhIDZO9QGyJLdTvGcbkSougg80liB0zjKM4x1EhSSKs7FVRdSi5c8Q6k6xXUgKDHX16RY/CzEqzevvBiW56+MNlW3CoKmS8i9d3+JI57Q1lTdDUrIRcqkgrCFjdnLA5Etk7QilqZiyn3FToA4rHX2XtPILqwpSGSwViUhOEuSVI4mzoU5mpjQskiU5WkJWrGSmYwOF6shXvZ5nI5Q4/J7BujlrP2HaXjJMqYQXQDiAByfFkc6aRg/4cmSoFMxKiCThJdyk1SpH0jsO0F/M8mSxWRxK0lg54jqdhHJTLiQ3CS+5zJ3cfKCWSMdETyrElye2djZv6qIUkS7XZEFLM8tiBRvYWNA9AY07Gu6bYodysSZpyDmUpwnCmh4VMK6x5jNu2YkvVVMjWnhV4qTlboL6t9s4ccifQ45IT6Z7nbLLbkSly5XdLBAwEFSVs4DVBDkOX0aK3Z6ZZUBUq04caj7M5DUDgtjDEPqOUeWXN2jtVnZUietIHuKLp6FKo6+xf1aChhtllSsULyxtUcC8q1oYbSZdNE17okzJjWZOCXkGOIKL54VOEjkGixM7BzSkK7sKce4oBQ6pVQ+BjRu2x3fa2m2VaJczQDhUC5JxS3DuSY07ylW8STLR3SzQBSSZZIdiAC7FteRi2+kiVaPObtEnuZ65rYkjCkahRBIYJPETQDTOMIWtKpaiXCjRIIz6bGLANCXdZ1p59YrybpD4lqBNM8s+eucc8nJaKySvojkLUOJTMDUEjWoIbXOHy7x4W4gQKqeg3JA0h89ISoqKRhY+z6eNTGpc9yjEEgpJUdfdDE6jQPGcW32TGLkUJstJqri1G4yYls/5WIDZEGiXBNSogZM7CrUf+NE15zBLmnAk4XwgZkH2SdjWobeFQghslZOCSmvgCAOUOk3oFG3SHWS6uF8ShsfBsnaIAoiiiFKGZqOEUAyzy84uzbQpScmfNiC3QwqbIju8J1qf5rFVW0aSh9EMvDkoOD5j+bfw07WgJIrw4gwSkl/llvF5S0qyJxihBDEgfMtEU5lIKSHOnnVO29YckpLkkZPeyeYAhFEEZlypz5QWGzJnJBWAE0Arzzz6xHZLPidKSEg6rNW1ICqxuWa60AAEE0AxAs/NvtEwVroVNnOz7LirUMwDO7MTTxiWy3BMmnDLKnZyVABIGpUs5Abx2ll7JpmMUpWU6kLQfrnGRe88peWWlyUktLlqxGYoZlS/fI1PsjIPGnFtmqcl0MlTEyge6Ulax7VoUOBGgEpJFVMKKZ9gM4SySklacUxMrG57ybWYoVJUlHuj8x8DFSZb0owlacSyklCA2GWCDgWQfaJLFjoHLuBFSVdxJMyaSSakqck8yT8ou1EVm5OvZCMSLGkp0XaF+2r9L+yPIxgpuoTVd3JSVKVmrU7lz7I5loWdPfhFEjSLVhtS+6UhDJxElR1UPdSdkipbcvtA3qxpMr2G7bFZ5stSyJ2Ff+Ya4UkAslCf9Soqo0pTeH3j2pM6euY2FNcKRRIGQy1pU/aMlcvCylgGYTwpzGzqP084WZZAohWMKJoBpTMHxO2sYTbkZ05OjckX1TjZQA1++Yi0hUpVUkoP9wrzzjmF2fCCaitAOpq50ZhSHJtBALV8dg/8rGGyGmdWEzANFpA/V+4iFJll3SUFtKgeGcYki+SKOQS2/wAx9Y1kXuFA4wlQyf8AcQWIjVciV1SxYGqCxfdogkTLTIQUSluKnCvhNc6tQxohMtT4VFJYCuX9wiVYmpBcY0ga8T+IrFKTXQ02ujmJN5CXSYhct6kqDgnczEu/jF6Va0KS4IPSo8xGmO7UC4KOH9Q8s4oTezKFcSAHb2pRwl9yBnA6ff8AhnOEMjuS39jkpeGKlJOYBigbHaJZoUrpkrgX/cM/GGyb7ALTUql/rFPBQp5xPD9LMH6bzBjrXciVOR/OTisUpllmI/MOf3A+cbaLQkh3AfKo+YpExS0NTlDTI97Lh7OUDZqBSdxlyYiNmxdsbVJIEm1TGHuqVjT0ZbiLU2xpVmB1yPnFRfZxK1AZPvn5isbLOvJvD1kX+So3JaSUFSzmOEEAk/mYvwj1aK0sBRABs6nyquUo/JMFktoMoEqKqYSo1JbKm5GQ5OYoiSa5ef7MYuMq7PWzyjdrR2aOzNmEppiBMWqrYioJpoQ0NsvZaXiHdqmIIzONwkM2vUxyKppAcODy/nOL9gvqahgJisJZw7vvmORiuzJMmv7swt2kTMQcgvhSX66xz67jtSP9NTcq/KOwvhDy1MlKmUCAoAiu1Qx6RkItExH+nMSPyqWR5LxCGkhddHOqnTke0lQ6iHIvU6geojqZfaHQlfiEK9HTCzLbZ1+2mUWqQZZSo8gwZz+qKpD5NGNdFu7xdE4lBJIGdQBkDrV/CEnKIWcY7smqQXHzG8KZSCXAw8hpyGv/ABEhuozAHmLVhyBLgZOz9BGPNL9jPmn2RXZdaLRa0yJ2LDNLBQ9pKwDr8JFG6R003sEuynhtSZUv85dP9qvpGSqdNStKu8GNDlKgliCQxOXziFU0qPeTFGYXZOIlWJXN80inU03i1OMnSY1JHRTb9MuWJEh1FTsTRUzF7ym9lOwzIGgjl7TaELCilfeKSooWoey4SCAjdI4g+RalM7N4UlzJQJ79dJkx8gXxSgc9sRGZBGQL81c0wSFqRMpLmMCc8C0nhW2oqQeSjDjJdWK7OlwjvpismUeI6AUThHQBor2u2lZ2AyH1O5iS0yjRKiAoDhLjCtOhSrJ2o+oAyNIWVYCAQQMTZHTbxMRSi7kLrbMeYkzJiUBy3EQPQRsWiZ3Uo6K+p+30jFlXatalhKv8wcQGqgAQQn8wcFuR2idMrgVjU+GpzoWTSoLZHziptWac0kILOO6BAUpRZWHerjkKDPnEcuQmYs0wEMG+bNo9It2CcycaiCVDcP5eUQ2SzqQVErxuNRsD/PCJS8hBcXyJZ/AknMDPVg9SxhxtMpUvCk4lZthLu4FHpEVutCCghaSMRSG1zxNQ0phiqixipQcJJo1WG2dQYm1Wzbi8n4omTLKUKyUKAghmYuz5E1hTIUkagVU+hbbbMDzh02QEIKhiUoaaPUDwrWERaqso8WrtnrSM+NmUfT/KpuhibcQ7sAdK6V+2cX7HfRYsWNNfDxipeaU4Bw4lGtNA2W7nNvvEcuzDu2CnbTJiQCah6inlCcKMcmNRdJ2dGi8kqfGkGmYofMUiSXJQS6F4S1AqnrHIy5Sg6xTcmuXu9YksdtmhWSjiqA2QaoI0iWmZUzrXmhgtOIMfaD+ShFVUuUsMQU8lcSf2inYb5UFJAJ1etKcjFyXeUtdFBOeaWB6trCsRQtHZgJBVLKkc5ZdJ6pNGioEWiU9EzRqU8CvIukmOhTIFTLWHfXhPTaFnTFAHvEAjoxPiM4q2h397OflX2l8K3QrZYKD51BjXu1lzEgbhuddDkYWbZZUxJFA4FFhx5xnzOzSpfHJUuWRUFBxJfoYKi+1/RlLBjl4r+DJl2tSaCgBOdWehZ9aQydalMwWqNedZEGmEdRSGC40M5JbZ/rEvIm7Zq58uylKvBOFIUQCzV8Q/yixItQIz9X1f6mHIulBLFx1NIVV3S05oSduZ6xrHIpOkarIujcvW8QqSlDYjMSHGzamMuzqCfYUofpUoejt6QsizAJrrQ/RP3i1Y7MNabbdTEZMtaiTkyW6RKJkwpcrcfnQhb+gMQqWPelSj+nHL+TiJbRODsNMjpEKpBNa/zaIjnmiPcaBVnln3Jqf0lEwfQxHabCEpQpKiceIgEFKmSWJZ8iXb9Ji1Z7GSoYyyUpKlHVKRmRzyAf3lDnFC8LfjUVMACGSBkhCQwHQCnV464TuPKR04ISzNRS2Qd4pSkoCiCXrnhSKqUegi+JpQhU8BggiXJGymJCuZSOIn4lCKd3SiUggcc9gkbS34RyxEYjySIr3vbhiZDlEsYEfmrxKb8ynPRo1SS6Bxp0W7vs06YFYEqWBmWdn5xWvC4ypyp0q5pNfMAR11lsxlSkSjRQ4pn/yKFR/tDJ8DEwnqHvK8z9Ylxronj9HB2S8lyEd0qWJiHdlE0oBwEZGmm9XjVsl6SlhkzMLe5OqB+mYMvIR0UxIV7SJav1IT8w0ZVr7LWeaay1pOmBZAfklQUISi/IuL8lW2WHFxlKk/nQ0xL74klx6xo3ddqZiFGe00M6SzFnKRiUQ9SFM4ySTtHOXjdi7HaZiJClsheH2g6mYkHLVxGvNvh14iFoWUpdUpZHuimBQIo+8NyS7LSslmdk5J9ha0VcDMecWUdmEYRXEpqlBAbRmL7Z84LJbpq0uhaJoYqabLwqYFvbQWd994lRbySypEwHTAQv0NfWGvsKMq9+zQSlNFkHEpmOJ3ABKn66DKOeRZVuygU/7SWG76x319zmke0qWFKSlDvRKKklsiVa8jGJK79RCUlM0HIHCt/NjEShfQJNbRgLsqgDxuBVLUKm2FYLAiWqoQwNeI4iedeZMbVtsYY99Z1Jo2JBUkjpidMRSLmGAKQVhOhXLLUp7SHGYNYXFpG2Ga53k2Zl4LUFDuwWyIAoX255QItGJWEoKVNVwxA6841FWKY3AlMw0YJUk+hIMVLPddplnEZKlhTM+YYnR3FXzgSflBlcU6W12JabKxQxKQlyEjIk54tT+8LJwISpS8Id24iHejepiG2qK5qQtK0KCapIaj6uNYdMsQWADp8mP7HwhOKXYo+neRXFElklCYQQ+E5M9Kcg0VJtkUiYWJLauDmBmPGIk2abLLJUwbQnQECg6xbs8wHiU6jho+bhhCcY+DCaXQ+XblJHGCHPh47VeNKw9oWfCpwCzEU8jGNNnF+JKqvk1B01hn4MsVnhSAGc1r0jBJeDA65N4SJgOJABaqkH6GHyrIHeVM0yfCfEaxxdns6ksQWFWBoXOecXLNexFVZNT/AJhPTCjVkywSCRmK+sE2e5YBhlCwRhL8iBDIYFjtpuYgkFyVbMw6vX0ggjoxfjJlR6JIkmTCE4d84II5mR5IkisXpSjQQkEDH5EvKY0tCBTveNR/StUtCeiWUrmVnlHPiTinIQScMxTEahIDlIPNm5PCwR6tKkj0fTzcHcXWmaYmHup073hglpb3RNKkkjolJSP1coq9mLKF2sFVRJQZgGhUlsL8gSC35YSCLMjrlFy8JBBCAQxbuQDv0kh8IUttyhJUB5gQsEAHmt5XqpU2Yo1UrEVF8yS56Zxo2n2jySP/AMiCCObL5Hj7ZLYrzXJljBhYgOFBwaluY1yMaCu0BUFowBKqJxAnIkPQvpTPUwQRabKaIb0vxcmTINVYyp3OgyFXgkz0zACZYBOqThPpT0ggikyTQmz5slAUiaopPurAV65jwjTu9apqp7nDh7sADJgjEWGjqUTnCQRqJkc2UD7QCuoB+cSd4KApyAAYnIZZvBBACKd+y0hCFlIUACKviqoEsoFmyo2kU5NzoWApJUnkSD9BBBEs0hJx6ZmTbExUCXNA7MzvUVzpFO1y8DqclqddK/s0EEc+V/I5ZvYyy0OZcjWrdAYuKDIAJxArJLt7oTT/ALjBBEY/yFHsr26zcWNySVAl/ozNFO0DCkKdyd8hXaCCDyL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2" name="AutoShape 16" descr="data:image/jpg;base64,/9j/4AAQSkZJRgABAQAAAQABAAD/2wCEAAkGBhQSERUUEhQVFBUVFhgaGBcYGBcaGhcYFxoVFxocGBodICYeGRwjGxcXHy8gIycpLCwsFx4xNTAqNSYrLCkBCQoKDgwOGg8PGiokHB0pKSksKSksLCksKSwsLCkpKSksLCwpLCwpKSksLCwsKSwpKSkpLCksLCkpLCksLCwuLP/AABEIAMIBAwMBIgACEQEDEQH/xAAcAAABBQEBAQAAAAAAAAAAAAAAAgMEBQYBBwj/xABFEAACAQIEAwUFBQYFAgUFAAABAhEAAwQSITFBUWEFBiJxgRMykaGxQlLB0fAHFCNicuEzgpKi8RVTF0OywtIWJHODk//EABkBAAMBAQEAAAAAAAAAAAAAAAABAgMEBf/EACoRAAICAgIBAgYBBQAAAAAAAAABAhEDIRIxQSJRBBMyYXGhQjOBwfDx/9oADAMBAAIRAxEAPwCjoooqSgooooAKKKKAO1yu1ygANFBooAKKKKACiiigAooooAKKKKAO1yu1ygAooooAKKJooAKKKKAO0VyigAop/DYG5cBKKWCgkngI86YpgFFFFIAooooAKKKKACiiigAooooA7XK7XKAA0UGigAooooAKKK7QByiu1yKACijLXJpWKwmgNQzRSfadJqeaFY4TXIpQM7V2KOaCxs0ClMRwpvKaOYWLooC0rIf1/enyHYmal9ndnm60cBuak9m9gXLpBgqvM8fKtn2f2MEAAER+vjWkV5ZLZHw2DCWyoECD86wEV6yuAPKvMe18GbV+5bI91jHkdQfgaGOKIlFFFSUFFFFABRRRQAUUUUAFFFFABRQKKACg12igDlFFBoA7XKTmpMkn9foVDkJsUHpzMKZNkmND/agYdwddusD61m5MmyQVpq86xrvT5yAb/AE/PSo2ZJBAJ4yTt5xtPKptgGcSJkfM8do8qcWyIBGvypr2+mi+URx66mn7MHcbHnofxHnQkvIaOoB/xrXUslmCqJJ2HH4CjE2yBvp9POP+KpMb2sLTrCsCHVix0kD8INawim6Q3o1ad18SdsPdPkn51Ks9ycY+1gr1cqPqfwqV2X31e0k5xAEyToBz8oql/wDErE38XbYXGFsOoCgQrAmCSPWRW0sdExnZorX7Or+924lscQssfoBVt2P3Xwqt4T7VxxYzHkNhVthO8bFRmasv3p7fwmFDYi0q28TBy5GIDtwD2x4XE7yPUGo6KNqnZ4FSLWFFUnc7vlbx1skDJdQD2luZidMyn7Sk8dxseBOimqsQu3hhVH3u7kpi1DJ4LyiFbgw+63TkeHxq6F6KfXEc6kaPA8XhWtOyXFKsphgeBFNV6t3/AO6H7whv2R/GQaj/ALijh/UNY57cq8pBplBRRRRYBRRRQAUUUUAFFFFABS7ZGx+I4eY4/WkUUAKuoV3+I2PrUe3iJ8vrUhXI04HcEAj4GuPeAB0UD+kVEkxMZXNrGvMDWPyp4Wzxgev4b0y2MJnQxwkx8uVLGLAgRuOAqLSFY42UCZJ8h+dIXFiYCiRxMmkYjECRm8+PyovX8q6L0is3k9ibHrmO3EkRO/hGnlwqGcfrsIzRmiR/c/rWutiNOMmPQHj50gprz6acx+OvKp5NitixcLc9RuT+HCuIwXlS7SOToCzE7AHSanWew7pCk2rgG0ZDqeABOk+dHFsdMh2SI2yk/wDGtKgqfL51vezP2Ye0thjdUSNIUkg8Z8QgjiKtOye7trCnJiLa3Z1DlZgdBxUctxruNtIwfQUeedn23uHKiM5+6qyY9P8AinO2+591bc3rZRW93PpB5SJAPQx6165f7vWyA+Hy2zuCmgPIgrseo8iCKaweNIH7vjRmLBvGQMjgnY6QIkCfpWsYVsdHzP2hbvL/AAXzjkvMcIj3hp5VZ9h4HEqyn2N1gpDKApkkbacq99v9ivhbi3LI9pZmHSJuKhH2Du0aGPegRLaRf4RrdxQ6FWVuI48+s85rVzGlR4enZ3aV+AZwyddW+A2rmP8A2c2QA13FsrfaJBuE7+6F2PQ6V7hfwkEMoBjQroJHQ8DSbdi286ajdSII8x+hUKXkb9jyrsvvT2f2cpFlbtxyIa44GZ44dBOsAfGmcT+197mluyLanT2lxtAJ3AGrEchv0r1i/wB3rLghramegqkxn7P8I3+Jh0cQBmA8QA0Ex72nHfQb1SkiaMXjf2zWdRatPc6khV9SaYP7a1W0qi2bjhQGbZC0awTuOsVqrn7J8Cwm2pI+7maJ6HcHz+FQ/wDwkwRf/wAy2fukgz11BkeRp84hxGO6f7S7tzDkmz7RlZ4CtqFkFUExLAHfyrF4rEe0d3yhM7s2UaBczExHrXrfZPdLD4Vci28oJ3JnMf6vwMVH7w9wLeJ8Vsi1d5x4W/qG8/zDXoazbLqkeT686Kvr3cHGqxHsC0cVKkHyMj6V2kSUVcrs1yasoKKK4aAO0V0iuUAFE1w0j23L9f2osBya6oGoOxjrBGx67n41EcGQZ1n0nkOtLs3IOUzpx5dPLpWXJWTYYm3l3g6aa6EdKbA0nc6fr0qbmEQYKn9SDwNNYjDxBUgrzI49eRqZx8g0RjHMxx49dRSwQRzGvwgnWekH0pdixmJ8QWJ15gxH1pGKw6iMrh5MHaOg48ax80Zkrs3AM5hFk7yZ211nj59a72jhbltoZQAeOnrrWs7gYpXZUYeLKyjTcLDfL8egmk7W7We9buKABdSWgKIfKZgr0IG3lxNawx84cl2ZPI1KjndntVLd9CUiCAp3gmBJWdZr2PC9qW7v8JsquV1tn7Q5idGU/wDIBrwXB4xLxtKg/isFWMwlrh2I0GUb8+FWePv4m1cUXiysg8JgyPI/3FJS4qmbpnrl/s+5Yf2lksygHNa08Q6GJJA248JNTbzrfs5kXMSJAMghh1GqnhNU3c/vK19FS6VuPHvrpMffQ6qeoletV3fTth8Gbfs5VS5cngQPsdRJmK0+ZHjyHZTYLt27h7zH2htqWOa2yl0+oZT1HzrbYDtazjLcq1ssNYVs0EaSNA0cNhyrLdrJY7RUlCbd5kBVTEXRA0B+9IKwdZBrzTM1m5CSjKYJEg7RBIgzP01rCORxkxI9SwXfhrWLu2HGZJItqCJDLGgO3i314kVoez7qXwcRhGyOTDowIVyOFxeDfzjXnI0rxRe0DvALR7xHiHMyImpfZPerE2bpuWnILt4hGYP5rt66HfWnDJK99Amey3u9ti2cuIYWLg3R5nzUgQ69R8q5f7yYJoJxNoEbEPBHl+VYDvT32GLw6IbQW4DLNM5TyQ9eP41lLbATIB850/W2tdVWaUewL3+wq6NfR+RUNJ8xG/UaHpTN39puDGzXG8kP415UMUPuL8B+U0v95fgseQNOgPQcR+03DEylu9m5jIJ8wTr60xf/AGoBhH7qzdS0a8xAMfGsJ7a5yPwP4mksznc/NfzpUM2jftKvxC4dY/nLN6bCahn9oeM+ylpB5THxesoZ4sPiPwoCz9r/ANR/CigNKe/2P++n+hKKzED73yNFMKEBhXaj2z+uVWmAtqWCvadiftAkDnHTzqU7EtkMiuK3Opdu3bD5HZpLQCokCTHx6VHx1l7RllItliFYnWBxgb/nQ2kPrs4dYj1qM146gcOXLSakYQq7EToDpESdOG9Tf3PSJUjkw/ETU7fRDfsU+fgZkemp/vSfbxHATtsYO3pxnhVvdw2bdOEShB08vhwpHaPdN7doXs2XUAKw8RzcdNttjvPKs/V5Ek2yqsvHXWPLnHpFctsx4HKN5jnOh4+tSMFg9QCUQR70SRtqFG53Favs7szCRKePYRMDUkiRGgJk6fGoqTHwlezLdnkuQoUtOmgzHpET8pqRicO9lirCJ0II0I4g9Rx4jpVxice4WLbexE+5bQqIH3m94+pNQMHfts/srhIZogaZXPME7Pxn06VpjknrsIsiP2eLiMbUlwJKE6wN4+8PnUTA2UBUOJjn6ddNYqzxmAaywZSYBEMNwevI0ximF3X3bnEjRX6n7p67Up4n2glD2Nh3W7UtKbgSD7O0zSoY5gsFsojQgyoUxOhnWsxi8d+94s3ktiy4bPlYgm5bgK2bLoLnE7yp5qZj9l4821vI3hL2HVSeJ8LAD/QR61SWlIZWzZS5lZmCnKf5mWY/lq8dxi37HPJ740XHY/czEs6XQhSJ1WOoBQ6dNa23aGLs4fD2reKUN4YYEksAAJdSR4zA3md4mpfbt9mw2eyM6FVLIJDFCAc1ttswg6HQ9DBrx3GdrNeeS5Ky5GY+ZGbmYPXc6miC1zl5Kb3SNKnaKi57TD3CuV2KWyTnVE+22kAHU8z6GrXtjvhbxaKbiFryrDQQUgE8NCsnWNdfSsDhJzKG3eSdYzCIjqd9Jjan2t5A7B4LjwwNZnX5+tY8EWXV7tw6WwVEHwbk66R5SAdeXWmL2IZ2LOSxJkk7kjSZ33pjA9j3Gyu4yhdczHKG9OMTwHA86s0UL/OZ94jj/KD9T8qccfsNIaXDyozHQmSePoPxpzYQBA+J9T+FBJJ3JJ9ZqTZwLGJG+w1E+USzeSg1vGCRrxojohP58BSpA2EnmdvQfnU7H9nezAFxsr8LcDNEaeAf4Y6uQT92o2FwBYZyQiffaYJ5KN3PRfWK0oBr2rcz5DT0AFPYjDFI9qwQ/cJJf1UTl/zRScXigqxYUjncb328gNLY6CTzaqoYdhl0BHGdz068KylKtIlslXL6gkHNI6CNp3OwpftVjmRMy0TrpELyn4VE/ciSJOnIGNZ+nXpRjMLuVMiNAP1p5isuUrIt2PrjdfcB1+83LWm17TIMZQOhH01imQDmzHQkTtoNtIPnNdvYdjxWTv186VyYbOvj2kxB6hFIMelFcZLk6fQUVXAdMlZlUaEfIUy133oP2QfhNRn7KbiNDwgyPOeI9a6vZbfdKjbfedeccapZIlxkkSsNj3hoYgiD7x0gz9Ks+2Wa5ZtmdRAktHMa9AU4czVNh+zG1lyunHLGsyD+uVTfYF0ytchVmBpJkkyR60OSaY3NNMg2uzcviNxUyn7OpBOunE78a7b7UuqSCynSRO56SPwEU4mEPuqu41lljfQEnfrUe8hRtVJA5QQNIgMN/wAKzjJ9Izht02WeC7WdtTbJ6yNfKd6m9v8AekXba2spCLklmG7qOEbAfOqvBY5WMAkf2/4qJjMOCxILc/IcTr9N63X0+o65cMTTgyZZxFrLo3jJ0UHSBuT5jgKt+7t2A3H3fXxNWfHZqwCxZRIAkQfMRqaQVylWRpXgrSc2pGsQZ9ayU4+CJ/EPI7kzX/u7Nq2U9GGsf1L/AHprHdiJdWCpUjYhhp8V/GqMduMg8JfTeGzLpvo4keU1a9ndtu5gKHPIBkb4EEH0NaRUG7XZn6WyTbZguU5brxGrnUc2UFjPlFQrnZexMLIJKg5oM7agE8DVuv8AEHjtEdHCfIyaYudnsV/huLR0gDO4/wAwJC7cINaNWgIIwEjKGgxqHEqeu0r8D51ExPdV5n2Te9mlDmE7emnlVxdsXUQlG9o4+zlyFv6cjDXod6r1705lIdXA476RzlMw161HjZLROtduOlj2Dq2UDQsrArBkEEQQwMQZ4VnbXZ1oBg/iLEmYgyTJjhPWrm13ttRHtGXzU/nXL3bVm4IN/Q7iAJ841+dTyjVE1GyoOEt8FgecfIUtbYWCAAegAPxp79/wkwLjE8wrER8qm2LtkKXtq92CdAvigfaCs22/DSKrSL0QfZnc6DmTHzp21hGJgKSTtMqD5ADO3oKG7XuH/Dw4Uk73H/BAp+dIv3bmoe5IO9u3/DQnkxXxN5MT6VnyctIvHkjHbVv9En2du2SWOZ14LllTwB3S35sXf+UGrPD9vuyi1hLOS4w8dwS1xv8AO2oUfeY8D7u1VQ7MFsD259mN1tKB7Qg/y7Wh/M2/I0m92iWGRALdudETidpdjq56nQcAK1iqQ5Tc+x9rduzOb+Pc1P2vZKeMnQ3m+C/1VDxGKa40u2Y7cIA5KBoo6CBU7HXLahPY3rrkjx52AA5RDag9RtUB8RIBe4o1jxKxmNZkDiI8p16nJeDSOK1baQiTzqP7OTBJO/zj8qn3AggbkDUqeOv2WAP0qS/Y0WlurctMGIGWSrhjJgqwAJ0Ox4UnTM8mJx2VH7sFVhpPEjf4GmM0NoSB1+fT0qdfw5BGZSp5ERPxphrJMbfgKhxMaE3WzH00EfGKWugjh+JGppsrrABgcvzp1zG4gn68P+KFFDER0PxFcrraHUiaKsDRDs5RpluRGnhVfqaDg1+4dI3e2Pp9apruIedgRIGxPh4/DlSrl8yNzJ4Wzz89gK5Gn7GOy2NhPuL/AP0G3pwpXsl4onT+JVIt24SxPhA4kbmYAidJGvoaZGKuFsoIkQTpwOuuu45Ubq6HTNILSz7luf8A8n996SLI+5bmP+58t6z1zFsurtkgnUw2o4QDvSVxjiGMbGNN/Wd41pWI0n7sP+1bP/7PlvQ2DHCyD5XBv8dqz3t7gjUSw0BBnXXT0pftrgmRrpuKqpV0aRxTl0i+uYEcbDmeoP4bDhTN7BWjo1u4B5DQc9hVQuOuDh8Dwp5O2roH2+sGfoTUv7obwZF3Fkx8BZbQMVgDdBw56/WnrNt1AW3ifCPskmAMwOzD08jUL/6kYAZ/M5lG/AagU4e2EI1RDx0BGp8tqalx6IdxJyPiRwtXOcAD7RkeEjhAFJ/6ldUxcw5A08Sud/6WWfnUdr9v7p81adT51KwtsuwRLuVjMByVBMTvtoBWkcjDmxDduDikDiWYniJ2A4Txqo7T7QHtSWhH0kQy6wCSZ1BM8eVT8d2rcWEt6MZm5ci3c10Bs6ECRIkkk9KymIvoWMQXYkZ2ItmeTQclzblvvG9dKbrZstmissrxMc5A0PVY38qMWgHgEGYkgDjqBp8TWaZPZjNnK8SpOVp5oynIQfQfHWfhsdeDBrigjfPwadjnUlQZHy21rFYlGXIjhTsulARMqgST4jzj8OXkTxp3FWGS0l62CH9sgtnbMYb2g6pljNwGnKo+G7TtkgoguawFaYDdQpl/KYM+lW2MxBclsQWZlOX2CQHEQctwgRYTUeFQSSNdRNRjxycuUiYxd2yALbXXf2QCWlJliYVFJMZm4abKNTyNRbGKNtfBCtMi5EsAOC8Fk8d+GlOYjFPdAkBbaTlRBCIOi6mebGTzNRGfpCjzmeZ/MV0pJdGtJHHu6nNEmSSDqesHnPOmLl0qYhgdY03IGg+NLfs8OdFLE8Rw69B1oGGKHIGYaRB3IPMET/aokpPSYCL6MSSug0Ag8AI+s1AfFoHtqWEBpO8SxECf6U+dWgwzYh1QWluM2wQ5IAJk/d23J051Ydo9yRatkLeOSZMjQDo0SFknWPOqjY+SejPoWifM899/KvVu4q4UWjbvPZe40A23AkHiMrjhImNBprXnGAzYK8twC3eKERbuHMpJEhtCCIEwdfI1tU/abg8QMuNwpXhmhbo1IJOwcTA1APChxsbbHO8VjD5ymFTIoJDFScjHkqGUAGuoAmDGgJprA9wbl1c/hAIkASrcwYMiPUVaYPsbs3GEvg7yrcOYxbcr4nyyWtNrAC8uJqdjnx9q1cS3btvpKsrkPlJiMrD3yNR5bCtJPSSRkruzE9p91msifaIdYykgGd4g71UX7bDRhHQ6fWvRe664aXtYg22uHw+zuDWQSGAD76nccONVneTDYYPkwqlADDFSShPJUaV9RG2nEiIXJ0VJpGFyDjv5Citjh+61x1DBFII0OUj8aKfGIuUTHYJMwLPoABHD896bfE6qFD5jup1InQDTnrTlrtIZR4/ERsRoTyk+Y3jSu3cNmEt4QY1XficsdJ3HzrkuXuZ2/cjf9RMw8xI11I10256mpCSSQQpIn4DQ9RpA15UycGFJIcSfdUGP5Tv8NK5g+zXnQqN4KwxUaceO1VybKVvofFtYnINRIbff7QBMcelKxNn2kA3AojcaDrvtr0oum4GK3AMo8QZSNdAsDzjUUhdRLDlKnTfXXr1p8Iy+zBpP8nMQqACTncN7yz4Rwn0jXTanbaHhfnqHHDzBrmIww/xEJYkjjERz6+fCmcNYV2Y3GEhoYDxmN402+tHzGl0VDI4+CRduEXPZm6rHKC3hBgkZokcQN/zqKcWQwDICDpInfbhMbjfl1p+8tpbgOTWTGgGp202CgyfM063ZwAFwkkaSmw4kfSelNtvouWaSpR0cu3h7NrbIAXKEmcwCiSAOUmD6dahXOz0gkBxyytvvqR8NKGwbZveEuZ1AMkydI8vSpeAwF97irbUXDOwOgA1OadFGm50pS3o1vFJevsrbmFuLJL5eMNueevCOdabu9Z/dJu41AwuAC3aIzsdZNzIdVXQAMYJnSn7QS0Rky38QgJa6f8CwT72UnRzJ0Y6D7I0ruA7NfEOSgN5yfFduSLcxJidXMDb/AGxVQxVtnMo7K/t3vFcuuxsW1GHiD7UAWxoAQq8xB0XXy3qquY6yBN6y+HVwIKw1tiNyLD+LL1BjQVrMTfsWGi3/APeYgaZ2H8K3H3F2MfAdNqy/aWADMz3X9reb3i2seZ4kcthAHns2WmJs925P8G4GO4KPDlWE+Kzc14jbfSrTu93XuMwVwlu2+ZT/AIloo4PBSMr6kag8ZMGqte5hTK+IuNbzMsKutwKx1uP/ANtAOfiOkAb1p+8PeVEZMPhmb2doAMS7MHbQyCeQA14knhUymorYpSpEl+0bVvMlpXtlsjM+VVdXQFcxKESSCwkAaHyqlfsENqhzHiVPi48DrSrfbCt76giYBIgx5ipPs7bmVfKdhm29GFcryNvsx5PsqruEuKR4gxM6MCGHTMINIuYsj/FU6z4oJH+oeLSry611dwHWOIzA+TDUUyTbOhm2QOBLL+dHOX/RqQrsPtDDqrAhsxEqyw6gnUkj345ECBMxNXt1rV+0QhtnILZa41wOq5YzD2beNFGmsAmIrMX+w1aCoV4HvIQGn6/GoF3A3UZGR/EDIDCGENMBhwkbHQ1XzE36iuaN9hsBatAiygQNGY6ksRGhkyEmTl+MxWU7ydrfvM2LRK21P8S4Of3LZ4k/Ab+cTtvvZca3kuK1kNvcVSVI4qSJjnMUzhMXbKDJGUaAKcwA6xr5k1rkyOvSKb+XBuG2/wDbK5+xSutsx5H6g6Goj2nUnOM0xwykRwHD5/StKOYPw4edJyT1rmWWS7PPj8Tki/UZa5eVSDDKecRH+b+9absjv3jrEZL5upocl3xj0J8Q85pt+z0PCOo4ny2quxHYza5GIHQ/gdPhW0c6fZ1w+KhL6tG9sftPwmIGTHYXLpGYD2qgcY2ddRuJq5w3djBYsG9grmUksxNt2jMwA8aHYADWRxPOvH2zJo6zwkCDA204+lJwuJKtmtXHtODpDFG048D09K2U0zoTjLaPebOHxiiAmGYDYl2BInTQrppRXlFrvtjwAP3tjHFktsfUlZPrRSpFUyL2d2Id3U66Dw+8NeY13A0HKl9o2VsMqFiUAAJmcupBQn7w0k67itBg+x8TaZW/huFMwGIJjNwIj7Xyqo7y4C5bLPetGXP3lI1G0jUT+dZbXQ5RSXpIKHZssCTEAtGshtNY208uVTrGLQKYaY94kMDrxggGqJO0yukARwgwNtvj8qfXtgcfr+dUo0VBKKJ1qwbpJeCsbbxOonmdjS7eBjMJGpLAyAOunBfpUW32oOZH04/lXbl225liJB3kgjedeWh0pNS7QShe0OpAbxDbfTbrHGDw86YS2bbvkfKBE6TIaSD/ALvSpuOCKi+IloUGRuW0AkDcbSd4PITCxJKrIUFl1WZ08hsfWnOPPoycWyZYwZuXFYL4VmW/m5qNJ2q3HZhcf4yEfzHblIJkaT8arcLhMcyLfssLtgyRmXMR/K0AFSu09Ktux8dibjR7F7bCM10N/DCiMxzHlrAM6imo8UCh7ibfYK6s962qKNSozNGwCqPeOu21N4nHAoyW1NjDzDRHtbzDg5ESf5RCrOvXSdvd7QEFuzmJfQFZD3J08OXUAnTMNTML94Yy5aJvqt2CBBKqQQEAzFFjQaAiBxnfU1UYpbHxSHrt1Fty+UQoe1h5IzgkAPcYawRJEQWAMZF1NdaW9dbOzNsVEeFQvFLaCFVem2mpOpp/CWDcdrl3xuxLEA6A/kBGg0AUDlS8djATlT3dp2nTYcl+vyqefJ1EV30NPfCjKnq3P1/H4dZXY+LS2C6rnvZoSQCLYUCXAOhckwukCCdzVHiL5DKq7sfgBvVxhECoWPn6DWqetGkY2U1xmutdcsR4pusdy0zzksY26cKbuYUmDbTKuuramNuPu7Tpx1p+8r3lZiPDJyidQRqZ4QdAZ6U3dzED2b5w2pGh0XkBsJO/Ssa3Rko8pUcs22BGUkxBIOkTMmeQI5HenMNjCCNRvOhkcD689qetTHiA2g+Qn9a07gezg3iAfLGh4CRGkCOJqHjs0n8PKL+3gcwnbJBkNEn9cxViO00Yn2ijzjK0fQ1m7+F8ZGVnA0kb6EDWDtFLUhTFtvBmMg7DaBOx6SDtWbTRztUaY4dGMo8EDQNp8xTly7cWA4DADcif9wrNfv5GYmRPDnBI8uG8CrHDdtkbNAI24THI6GixE7+G2X3rc/5gfnIqDi+7CP4lUFp9+0crR6fiKnfv9t8udRPNdCPTjTgwYMeycb8ZVv7019hWZ272dft+JXFzKdBcEN6OtIHbRtyLyPb6sMy/6l1jzrTXrrqD7RAwn7Q/EU2yWmzDVJGoPiX4iqUn52NtPUlZV4fFq4BVgRzBkD1GvxFPAgiQdOY40xiu6inxoMp+/ab6iPrURsPiLeoK3gOvs3/+LeRpOMfwYSwQl9LosXsAjUSOtQ7/AGSjdOm4+Bpu326oaLoNoxs65fgw8JqfbxCkT89CPMEafSlxnHo5nhzQdr9FV/0M8HA6S/50VeLt+jRS5yD52X3Zddnd7FBzPbJP2YKkDSdjBqR2pijluMWAIgyy5xHHwyJ4cax1s6Dp+B/I1qmfNZkx4rPHaQONdlnt7ZVfvVt/ft4Z54gtbPwZVA/1Ur/omGuf+S69bbBx/tL1W2bgIlrMdUuZT6B9KcOGsn/vJ1a0HHxQ1XJEWhy93RscLrp0ZfTjHOq7G92ykRcDhwSIBBiWEkHnJI8qsrWYf4WLXyNx0PwbSuXuzr7EuVNwndlKvwjgeVErr0g260RmvyIawHMZcyMyNpoOYJpns86EYj2h1WIiRAOaZ56U/ndN1I8wRT//AFTSIKzxU/WeNZXNbom5LwWXdnvSMDh3tJbNxmus4JYhQDAGg8UwBMQKTjO8l+6s3WGVj/DsquVWMxmYDVlBEAT4j0BmpS+HYiWCqMzkHXLOig8GYwBy8R4U+MZ7NfbNpcuStkLsir4S6jgF0ROsn7NXGTatoduiJ3mxNzCrlU/x7o/iXZBNtWzL7O2QdH0IZhGUeFeJqP2HfmxacCTYi246SxSeSuhKTzQ86cdEKZZJBG0beVU1jEXMPdzWwJIIZYlXU7hhsQf1sKIzbW0JSs0GJOQZF9xgIP3wPpB3XgQZplbJyljoAPjrr9al4RluqDay+PU4d21mSPASRO3Rh/Nxke1WSpm2YgpcGWBtAMAcftBeGp3pN8F6UDddGVt4oq5uFcwnLBzREE8II2j41Ztj2vIVChTpoNZEA7NwJIHxp67YayzeHPbuCGB0DjQyHGgYa6jjPOpGE7PN4MMOxJAHhcEFBqNwCH4/A05X3RTk/BB7OhgE1CiQ0kSWmSZB55R/lqIHVcRCoUAkSJAIWeG0ExUo4HEWEKta9QoMiZ0MSN9qkYXC3XEqsxuJgrJgAyRqddByoWnQ04jqLJAzAiePKW/BSfhWfWxcBHijMSYUtoM2bWOECPSrXGYN1DsbZtyGjNILM2gidonhpVaHa34X0YcDBJPpUbRrGUZOpOiVhnd4K2tj4gfmTME7yIp1LsE5tXMEg6gCNOO/EakiPKmF7UAMH8dfzplgzZmRIkkszNEDgd9j5fCoSt2weOEGpJ39iwbDgxuCAAI5Dbz5VXYjDOLmScxzaxqRrrtJFWGCW4stI0BggGR1A2zDWOsVEw+RmJQkN4hJ1yzwg7nrvNNxVF5oc2lGNMXcvNb2mACAG3EAxI4njtSrPa5Ahoka6DTXgN+nEUvEIzwPCToZnQbbSJJ3pm+FYsoVlVDIOqi4RvtrE8ONZuBwOJbYDvHK6E6icp1WJiKs7eLtPumUkbqfwrOYfsvQtlEtBEN7s7wOJjlNGHDAlgpY5T5n0G9RTXQuL8Ght4TY2nzR/lMeRovYgwfaoCJiYyt8RoazeG7XYGG2GsxBHMacyZ+FXdjtolSPeE8RmEb+dF0SP3MNauAidxs4EfHaqu93VCmUzWTHvW28M9RtVxauWnkGbZjUjVfhwqRZ7LuDWy4YR9k/Vaa+36GnRkRhsT/3bR6lBPrrXa1AvXRuiz1tmaKfzH7lcmZOxbvbZVPKGg6iNjVp++NctrbOirJbiTroB8P1FF0SYUQx+Q/uPgPOnLYCiNOnU8z+XD1NW8jjG32V8xpbGbKsTGw2AH6/XrVjhrOUZiCTGn50jDDUkGDxPSkYnGFiIEaQPIda4nJt2Yd7E3nkc/nr60yiJE5QCBuJUz0KkVLw9sNufKOPn86etYHNAUAs5yifdG7HN/KFBZuQU1pCUm6TGm7FYS+1tDdLuVAKqjsWV7jrpIPBFPtDrxtjiaocXeCrJ4Lr+HrEVN7W7QWQFn2VvwpOmYsSS78jcaWPIQOFQMGuZ/aMQy2fFr9u805AeiwXI5Ko416PKqieni+H5YpZW6S/b9idh+zyMtkkKxJe8x+wcpLT0tICP6i/SouNxQv3cyKyrCpbSZIVQFUeZPiP8zGnsXdNuzEnPiNSTuLIadetx116W/5qV3OwWe82Jb3bGlueN5tj/lEv5i3zqzmL1uwLNvwNmZ1EM4KkFvtBVIiAZA11imMR2Ejrl9oY5Nb/ABQn6VPoqXFPsGkzLYnuQ29u5aY/1ZT/ALgKaa7j7C5Gs3LyDYPbLoP6SJ+orWk092Zg/aXkTaT4iNIUasZH8oPxpKCQKKRjcN25bmHt3cM5IHgJIJJjVG2+Nae0xsEhld0K63raLlLPuWC6eFfADP2rnOsv266XcReuCQHuXGzSQSCWIjnpHxpROVlKkqRbTUEg7dCKUp8RxVmpwvatpv8ADvqP5WJQyeEN4fnU3xZdUDLMyBpt95DG31NZ3sXGe2gYlkcAvrdyEsAAFUOwkGTvOwPKpqd3iGU2zctkwAyscvx1EDz2pxdjLQYdHtlfEvtGA0MiEIdidtJCzvsaxhwmHc5g9xDzZSRHIkSIjyrU4XHqyXCLtx2VMoe4uytPikEzI0jfXWqVsGx3RLnW2Yb/AEn8qGkwpeSN/wBNcrCFbyrqqh1Oo200PpVPjMK4vTcQpEaHRSxmMvAwPnNaFMLhWhXa7afjnUET0gaD4VMt9nNbUv8AvWawo1ytmMnRVAbONWI+dJY0uhR9LTM+pJWOBG45VDxGDtp4yzySPdIkaHVgfIfoa7HFdiqGIHs2gxOQ2zpvrbJB10mOFRLXdi3cujOrgcYdHWACY1hlJiJjjS4NHTnzrKlrZT9i4Q5QxObiTIPiPDmKinE5nYZTAJgEcAYnXcVfP3QtqZD3rfQ5W+oU/M1XN2Jesl1cM0OwBAOWFMDLy9dapozxpTlUtFd2ljbgGVAAog9T9md4Gop/B9r211bPIB2CkQIAO4OtSNNQR5z8ahXcIsFwAo2mJg7j58gai9dFZsaxdO7HRhg9xiF4ySNNCd41k67001kAQk6ak7iRvI2ny/Glq5BKk6kanUSARMU1at5j4GYQJJMgAmfQ1lOr0cMn5OWse4JzEtOpGnhEk/ocKlYTvCQ3iEawNdYOkzXUsLkdgQ7jKsnrqYO2ymot1FtkggOwAMgeETAKjy1qKTVia8mhtd4bkDxn5VystetwxE/NvyrlRT9xF/gj754+HXzfX406tFFV8R3/AGCfYu97n65imydaKK5iF0Sbe3wqUNLV+OGGP+69ZVviNDzFdorf4f8AqFY+yhxCgqJE6nfyFN4bTD2urXiepzASesAD0FFFd/8AI7V9D/P+B/vUIxN0DSEtAdAMPZgDlV33bWMBh40k3yepzqJPWAB6Cu0VRBNooopDOGpfZTQMQRuMLejpoK7RQI8oxTnM2p2P0FaC/wC+P6E/9K1yiuXJ2x4+2MR/C9W/9tK9syMgRiga34gpIzSGmY3rlFV7Fsn3TGCxJGhyJ9KruwL7MPExPmSaKK0XbM2avsrxqwfxgAwG1A+NVttAquQAD7fD7afac/UA+lFFajNb2vbAbQATvp1NV8V2iglHcLdIcAEgcpMVU9tt7PFxb8ALahfDMwTMb0UUh+UWN+0GQ5gDoNxNZ72YkaDduHRaKKyyfQyZld2nopjSWExx23osjxRwiiiuQwfRLxAhBGnj/wDbRjhmQ5tdDvrxNFFb/wAEW/pKm5bBJkA+lFFFZE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3" name="AutoShape 18" descr="data:image/jpg;base64,/9j/4AAQSkZJRgABAQAAAQABAAD/2wCEAAkGBhISEBUTExQWFRUWGBkYGRgYFxgYHRgcGB0YFx4aFxsYGyYgHxwkGhcYHy8gJCgqLC0sFh8xNTAqNSYtLCkBCQoKDgwOGg8PGCwiHyQpKSkpKSksKSkvKSkpKSksNSwsKSksKSwsKS8pKSkpLCkpKSkpKSkpKSwsKSksKSkpKf/AABEIAIUAyAMBIgACEQEDEQH/xAAbAAABBQEBAAAAAAAAAAAAAAAAAQIDBAUGB//EAEEQAAECBAMFBQUFBgYDAQAAAAECEQADITEEEkEFIlFhcQYTMoGhUpGxwfAjQmJy4RQVgsLR8QczQ1OSohckgxb/xAAZAQADAQEBAAAAAAAAAAAAAAAAAQIDBAX/xAAlEQACAgICAgEEAwAAAAAAAAAAAQIREiEDMRNBYQQiQlEycYH/2gAMAwEAAhEDEQA/AMOCCCJKCCCCAAggggAIIIIACCCCAAggggAIIIIACCB4HgAIIIIACCCCAAhYSNjYexO9IUsHJws/6Q0rE3RjwRa2lJCJ0xIDAKLDgIqwhhBBBAAQQQQAEEEEACwkEEABBBBAAQQQQAELCEwxS4TdCskaEyxF3xHOLSEkpcsOtIzfIKyF4bn5Qpd6qHCkSSVPR38m86D0iMmxbAcYCYSfNyu9OpAH15xrdl52CnJeaF3IzIXdjdm1DRrGDYOkZAlmJJMgqOVIKjwFT6R1ey8bsleKMhMmYtgTnXMJDi4CQdI6nEy0SgDhu5lpB30rBTmHJSXr1h40M47ZXYyYohU0MPZ1PXhHY4XYzBgGEXthbVkYqUJslQUk0OhSRooaHXmKhxGrLIEXddCo8l7a7HXJxGYg5ZgBB0cBiOtHbnrHPR73jcFKxEsypqQpKrj4EcDwP6x4z2j2AvCTzLVVJcoV7SePUWIhFIyoIIIBhBCiCABIIIIAFaEgggAIekA8uennw6w2EgARYUC2U9WJhAlXIDnRvnDxw/tFZSlA1JfUW8oyehMtZKV4fV4YiaHomnE1/SIDOUxH1pAtSiAHYj6aMnNkNks/GKagv5fCIe8KhwcfXPSHCTQkn0s0X9hbKRPmplqmBAVc6tow+UTbYdmcg2DPzrr/AFi5IwsxZ+zSpXJIJI8hHpOF/wAPpUgiYP8A2UtVJCRm5pINbdOum3K2fJSnv8MEyiBvABrXSsaEcP7xquN2FHmuzuyuJxLoyBJFPtCEEaUCqkeUc1tfsZj5M1UuRKW6qFKA5c/eAP3SNQWj2XCbWw+MotJRMSoZVB8pINFIWKdAqsTY6dKeXIxSgJiie7mDdLpYhTjwl/ImhjWElHaYUjyHs52I2rJOYYZiAwKlJDA6lnJPTnG9iewuMny1ftM+bWyZKN3oQ4Kh5iPVMNjylkzWLtlmp8C3s7HdUeFjodItGQRVH/E28jofSG5WWjybZOIOy5akycFi5ilBIVMWAl8rgAJS4SBm5nmYb/5cmoKu9wqgo0ShLgJZ3zrWAHtQDTWPXErSoMQ3EFh9dRFPFGSkbypRT7K1J9Co/F/KKy+CaPJFf40zO7KRh3XWpUQEg2ApmLcY0u0W3p+MwUlS8OA2Vapm86TlY7pFAqvRuhjtp+PwALmZhy2ijLzDobxGvtjgU079CgdMqle9ksREuV9DSPHiecEdb2jGypjqkLXLWasJZKCehYp8vdBC2OjlIV4YVtDVTYHILJYR4YmZWLJwq8oLULAMQXJFmBcQ7sCGFhZssoVlVQmwIZ+nGE7sqBI6PoOrQm6GITEaplOHOHHCKuCDy1ilOCklikhxq4f0aIfITkWELI5h/oxOoJUA56K+R4j4QYLY02cxQCU2fhyc/J4uS9lCU4mzBVxlQMwB0dZASPJ4iMr0wTMuZJYsSA+pJsbHgRDZoSlsqwriAC3SsaKpJlsVJKkHiGvw4H0MQpSJBC0b6LuRY+ytiCPLqDE8kWhSj7OrnzZcvAS191uKWpK3B3XDg8Gc68GvHJYOd9umWndnCYcpcBJFClTl2pWpa0am3O0sw4SQgKfOVlaQkELZTJSonRgXCQPSJcD2awqpKMWtUwpVSWgsSwGTK5+8Qmx4PeNXuKVbMIqmbOxO1mKw+JKZ7BKi5SXynXNLIcB72Y/Dqu0m3hhpIxUliJhS9iCBU2NS264tHlfaHt53p7tCAqU6GCwAotoFCqX1I4BrxSldp5qZZlB+6IKw4zZaVy+y/UWEQ846NU7Or7TolzEnE4VapZDKVLByqAVZSSDVL3AsWjBxHaOfOCO+UZnd+EksQxcVFSXAvwjJlYxc1TVIYFNzc2bQCvv5Rcl4cJBcvpSvrq8ZrjbGlZ0vZnt5OkkomS0rw6ycyGbK98mjH2S78ooY/bBM5apSpkuUVUQJqqDg7xnpQVfXwAhVumjEHib+X0Y6oxxVF1RYViSrxZ1dVrPxMRkD2Ej3f1hs5GQBUxwDUJ++RxANgeJp1ilOxwrlSA3POacbDXQQSkkF0X8/AIHRvlCd8faT5D9IoHFkBiGersKO16crQw4lZHiI4D662jPyoWSNIqUDc+QhYzJE3P4lE0tvafXpBFZjyZc7sHSIzhtAWhkwTArw9L182YGHnDOePHea1rcHPWIclekSMTlTdQfqNOsH7xyhhlZRqwAfzDGx4w5OwioPUk/h9WrD/wD80r2Ve5uXKDyJDU0iziZmfCkAJCkLAzasLbxPOM6TiJklL5kquyXc0uXFI0kbGLFOVWU6Zje1YjOwFsfJmYfP4RLlu0KTTdiYfbGcsZZPMMr4xY27t6XM7qWncEtOoACiQl2DaFPnWK+H2TiEkDKkjkWMNX2fmFebIz9T50LxeSrZupw46lHb+S1srHtNATMzIYi5AN9DzjTm4XOSSGBJsb+X6xz87YC2LSiGNCDUtbTlCpTiENdOpoQepygaaMYjKL0zOU4y7RsYfBmUCkqzSTUJLOl9A6mY+kVF7MN00BehOan8Pp0i/g8XYKnyzxBDe4nL6iLKsEhdXPF0KCaf/OtesdGq0BiTOz65gHdgkB6DTNfdVZ/wmNDB4lcvBLws2WtQUCASlXKhFdRcVFwRCbTRNlsuVMAAulRc9Ukl9aiKcvamIAomWQ+ilJ6uAIiTUakyXGK7MRGwEJSHUp2INKHR6gaafCJU7PQBlqRQM7OBoWjTnY2YogdyhSjbNMUQOu7EsmYQ7olIZhnGZSUkkB1BxRyB5vpEtx9gseiqiWoJygZQdAGfyFSesSfsoDZzl1AoVK6J4fTiCdMmgsuaQagplgIq7MSHVfn/AFhBKlofM0xQJdCVUBH+4sElR6E/mhq5GsJpLo1ZGJSpH2EreA35swDKj8iQ4JtfMeAihOn5C6cyl/7ixX+BJt1NeGWIUY51pMwBaU2RVKQOACSGFCaVLVirN2kneIBAYnKFEAVoAS9nasaX+ioxT22OmF3JYmpc1rxMRIQXBcAPUf384mTj0EgZbMCNbh95IBerax0mP7FzgjvZaFd0UhQdSFkAh97Kx9DEtXoicEtpnIKnVAVUc/lDkUJ0H9YtLwJfUtWladGdoiRIvUfXGsThXZmkNPv4aQQuX3/VIIrEdGj+3JFkN5IHwR84aMes2DtpnWPcygIhAavDU/Ph0iIkPUtFvobRembVUCBl4Pcs/UnhEa9pkWSCaUCQf5eUVcPKO8SUn2RmavM0PlFWfilpJ+7alTyfo8cdK/ZlSNFe1VBWXKl+iKtdqaQh20oEDKl9AyXpqA1ucUZeKDsogUfkL1rxA8ospSEmgAo+63MNrY/B4ML6YYkydsKI8CSNd1F+VK3EP/ex1lJf8oHwaKC0JCWAUoq9ouHBFQzkPRukSSpqXIBmlnLAg2el2Z9WpDUFW2accYNfcXk7XT/tt0zD4KiVG2pfFaX/ABH+ZMYy56wlJqDqFAVI0oHh87EpI7tQSWU53WLgM1SbOffCw+S/FCTqHZuDHpV95/zISrnpCIwiFlwiUSxLh0HKNdSWqWANrRgp2VnI7vM9glGYqURokF+P6Fo29jg4MqLIxExgFBTd3Ky18dQV2tQAM5ioRk2ZPjlF0zL2tikBJEt0BwCsmpIqcoFqXzMa0aM7D7Smy95wU8yxI5F2I6EtrGttJGISnvp3dqSo7gWguau0momnhmJSmusZKF4Za2UJkmYp3DFYBqGdLGoZxlVfWOjFVRpRpYTaIKlFYKFE/eGtaD5cWjYR3apBSAQlTFS1/eCS+WWhNVbwD9KlIcGxhdkIwqSleWZOABCDuhGYOxBADhQSQCkUJbQxW2hJTNWVTQpKiTWpA1oBVIfq0ZPFSv2Zuk7KM+eMpCU5UvUqAK1mtzYV0DDi8UpiFKAylq+zm8vrhGidmLB3F5hT8XX8TdYTAY5UledckLYMWej60DvqzGK8qZWSZmiSQrfTXVi3KyqcPWJUdnZ89BmJoiob/LJIeqSHzJB8nAF3jqcHtfDYlSJakjMl91QDKZLHMoq0IBYBJ4amGbd2z4pEm7ZVrADSw3hQBdTWTZN4axSyDL36OZ2MmXJnJVjAsoFXlEZs1SCXNtXFaCO//eUjGSxKk7S1BEvEJSFUBAB8BUBSz+E3jzpexEjwEo8/idTFOds2YA2ULH1UsPlCjzRbMY/Ucc9WexZJmFkLR+ymYtqLAC0lzc1zhgQWbQ8DGdjNhYedh+/VPTnAYhKUqBJdgMhBzEVqTxjzvZXavF4Vsk9aG/01krQf4VOPcxrHT4f/ABBkTi2OwcsvebKFRzyu9DwU9BF9uzZdaIpHZaZNSVIQsgapGZvIb3uBhY6/Yu1cOUFOBxskBi0ua+ZJ08ZC78QYIp3egyrTPN8XtJQwvdCie8KwpnKrAUsKXNdBxjPXmU0xYb7oSDlcHy87i0bSsMkJCyMrmjrIpxcgtWgs7Hzu7L2D+0O6yhCbqeWvplIUa9RpGDhe0y+WElLZz2Hw05RUkGnOoJp5mwHH3xNOWylJoCCxSwVvceFxe1Y6nZvZuZKWBKnZmJIC0EM71VlLavbSOd2rsDES5jy5YmMPGhzfgCze6Fi+hOCGYOWh8xKSbvRzzOo6RCMOS6kJYFTsNbB76B6RWmYiajxylDqkj9IVG2gzG3CKwa6LxVF1YIdCvCfhd+MR4ZakZkHdGY1BAA1am8dC4OsPkFKpKilK1MWDVCWDkdC/HSIFTcpSUqCRmAMwMopDsCxd2cOLtrClHL+zJxs0tm4KYZZ3SSoG5AYOWoesSJ7PmqpmVCAKrXlIDvYVKlXZIu0bC9gY7Dn7VchSB/qqIQ3MAeL8oFbQ7bXaFKkCUkJQlJSlcxSQ5Wo5QCAHKyR4BwJVYteI8DLkISkGXITkChUkhK1g6zVWlSnbcTU0DmkQYLa5Sv7OUlYSGSqYDlSdFIl2HLMSomtLRV7vOAlRO8pSl8ylgMxNgKnqX0hcVig2VAypHDU/Fvj6Q8t4oCWZiVTJtZmZayypqzbpwSz0HQRDN2iJMzLh0jdyqMxQZZIIOZXsy6+AXapVSK+zUGYoqI3AWFOHPqYZi194ZhB3UkCgqSK314NziZP0OSpEM7aE1UxS1EqKjmUo7oJNaP1taL2F22tLAu1KKDi/A00inKClKLKdIplWKh6n1LeUShMvvN8hOtSRm6UPCMXBtifC6s1ZW0ZS6kZTWqT5W/URbDqAYpmVDZqKpw1fzMcv3ABUa5RYgsRzYsGoYmM5aLv8Hd+N7GvKM3a0Y4vpI2cRg5SiMwKVAC4dn4EbwikrYk1LqlTCRXxfaDo4ZY83gwvaGyVMRShYhxeL8rES1VYoLGqXP6+sFisyFYyYgfaSyw+8jfD8xRQ/4nrE0jHS5nhUDxr8dR5gRtZFG2WbXnmFPJT++M7F7LkTCCoZFNQl3H8Sd74wafZlLihLtf6QzsOlVwD9cooTdiapUU1dtPP+0XF7InyxmQvOnguvvWj+YGIv3iUf5stSfxAZk+9HzAhpP8WZPj5Ib42ZeJwU0BihKh0+F2gjfw2ITMbIQXNGL+o+bQRflmu0UufmWnEj/bQqSATcByouaUBPEsLfo8CJiXYEHizFvUxTmbOWk0Yk86+sMGAmpLgMSNWgXIr09Hc+XJ2bmz9qTUGi1AOxGY1D2MaO390oLpFVAOgmxBG8kOKHjHNS5U4PmyDqVC3lGlicRMmMo0oABVhQB+paNPIkrspyVWXJG0ZoolSVckzf5ZhJ9IdicXT7TDvS6paSH5nKC0RScOwdYB4AtUs8QeEgpcflJSfPK0QvqU+0Z+RFSUEA0KkflUQaflYxYlykJQUpmHKS5TS9K7wd6C3CL0mddayVIQxIWEqzPZDqS9S9XcBKjpGMpOZYQ7BnWRRkhnbgSSEjmRGijkrTLjFyVo0EzVTF51TFKWXOdZzZEi8x+OiQPK4jJ7Q4cTUIKRkRLBypBehust9+z/lYUAi3tDEhKMpDFeVSmslI8EsDhZTckCNtPZ6UhISrNnAGYghgrUAEaWvoYpxf7CmzD2fje/SQH7y60C7i65Y+8DcpuOgBEwwIVLUElydRoeBBqKcW9IsYvsmhRdEwoP5SB/0JiA4PHJIGWXieCisJXxoolK/e8G2LbM3B7P8ADkWXFCgECo1T7SWD8QdIdKxIlLUSFJyndSUluZEX9m7QkzSVEZVIZQTMKCDUB0zGel98HR46Fe0kLcrCsv4kCYkfxS83IOWt1gaVlUzj5I7sE5iXqc49A1bAsIrYpaFTDmQAU5a9Kt0cmO/wq5SwEpMvKKHIsMBclq6ObC0c9t7Z8rvaiYkeIMlJSM+82WlgR74UostSa9GK6EoJCiVCxUo+T/VYkwmJzFiFM98prxNfqsTL2ekj7MylKYip7tXqACp9XgkYeahO+FObqIJ9bRCVLo34XlN19pWRKBmKVlppkILP7WmnxiLuGLggEnKke3TMwfTjDJ6EILBZBJrUMl2d6XNYv4mYlkBLLd3INvqsDgns5pceTr37IsHiJqQ5LpBDXqdaszBm5tGintEwSJjKd6EPrS9fdGbisTMSAEjcFTck+vL1hyp6ZqUpCVAg3Ja7ihAtraI8RnLirs3pM+WapUUKp+If1b3xYXIWoPlEwMXKDX/r8xHLeFwhVb3DHkBwh0jbE1ABFWo4p1IbX4xnTMqNbEbFkLUTWWt7tkNvaT8xBC4ftPnbvAFO1CKjzFYWDILY7D4cEuSbPESzmLn3QQRzvsgjQc6gDZn639Illl4II25dJIp9Cz1k9AaCLMgBgGFSIIIwRJU23PISwplQmZxdUxKFOeiVhI/K+pipslIUEkiiypSg/wB2UVgIB55VF+K+QhII9T2j04Sa4Wl+0Sdn0d9jQtdSlJns1CvMlKacElQIHBIEdODT6+tIII0MBTEmHXlTOmC8qStSX4kBAPlnJ8oIIEDOFwk5+85JZ9TvJF4u4DaHcKUsJzWo7XSQ4bViYII5fyKj/E15mOTkRNTLSFKUQ6glbBIzFt0XoH5c4ZisQFT5rghQWQVJUQ7akFxBBGwBtHEdyAFolzUtR0BCgBpmQ3wjRlYZGQZUJSApSUsGICcoqoVJckueMEEaEj5GHQ5cOSGc5SeNyl/utWKe1tiSQqUcgClFQBSEpaibgBjXWhgghDWmmZm0tnmSCynto3zjMVhw7ilhbzggjCekP6mTb2RS0BVSAQXADW1qReLpw+cCwIQCC1iSS4D30ggjGPbOVezMKncmrO/NlGnKCCCGC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4" name="Rectangle 14"/>
          <p:cNvSpPr>
            <a:spLocks noChangeArrowheads="1"/>
          </p:cNvSpPr>
          <p:nvPr/>
        </p:nvSpPr>
        <p:spPr bwMode="auto">
          <a:xfrm>
            <a:off x="228600" y="1789113"/>
            <a:ext cx="8686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>
                <a:latin typeface="Tahoma" pitchFamily="34" charset="0"/>
                <a:cs typeface="Tahoma" pitchFamily="34" charset="0"/>
              </a:rPr>
              <a:t>65 km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 sud di Baku, area 400 ettari, tre fasi ( </a:t>
            </a:r>
            <a:r>
              <a:rPr lang="en-US">
                <a:latin typeface="Tahoma" pitchFamily="34" charset="0"/>
                <a:cs typeface="Tahoma" pitchFamily="34" charset="0"/>
              </a:rPr>
              <a:t>Holland’s Royal Haskoning) 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endParaRPr lang="en-US" sz="600"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mtClean="0">
                <a:latin typeface="Tahoma" pitchFamily="34" charset="0"/>
                <a:cs typeface="Tahoma" pitchFamily="34" charset="0"/>
              </a:rPr>
              <a:t>free </a:t>
            </a:r>
            <a:r>
              <a:rPr lang="en-US">
                <a:latin typeface="Tahoma" pitchFamily="34" charset="0"/>
                <a:cs typeface="Tahoma" pitchFamily="34" charset="0"/>
              </a:rPr>
              <a:t>economic zone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e hub logistico</a:t>
            </a:r>
            <a:endParaRPr lang="en-US"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endParaRPr lang="en-US" sz="600"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mtClean="0">
                <a:latin typeface="Tahoma" pitchFamily="34" charset="0"/>
                <a:cs typeface="Tahoma" pitchFamily="34" charset="0"/>
              </a:rPr>
              <a:t>Aumento del transito merci dalla Cina verso Asia centrale ed Europa</a:t>
            </a:r>
          </a:p>
          <a:p>
            <a:pPr>
              <a:spcBef>
                <a:spcPct val="20000"/>
              </a:spcBef>
              <a:buClr>
                <a:srgbClr val="DA1A35"/>
              </a:buClr>
              <a:buSzPct val="120000"/>
            </a:pPr>
            <a:endParaRPr lang="en-US" sz="80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smtClean="0">
                <a:latin typeface="Tahoma" pitchFamily="34" charset="0"/>
                <a:cs typeface="Tahoma" pitchFamily="34" charset="0"/>
              </a:rPr>
              <a:t>Fino a 20 milioni di tonnellate cargo e </a:t>
            </a:r>
            <a:r>
              <a:rPr lang="en-US">
                <a:latin typeface="Tahoma" pitchFamily="34" charset="0"/>
                <a:cs typeface="Tahoma" pitchFamily="34" charset="0"/>
              </a:rPr>
              <a:t>1 mln. containers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all’anno </a:t>
            </a:r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475" name="Text Box 4"/>
          <p:cNvSpPr txBox="1">
            <a:spLocks noChangeArrowheads="1"/>
          </p:cNvSpPr>
          <p:nvPr/>
        </p:nvSpPr>
        <p:spPr bwMode="auto">
          <a:xfrm>
            <a:off x="3247030" y="152400"/>
            <a:ext cx="5181600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latin typeface="Verdana" pitchFamily="34" charset="0"/>
                <a:cs typeface="Times New Roman" pitchFamily="18" charset="0"/>
              </a:rPr>
              <a:t>Baku International Sea Trade Port </a:t>
            </a:r>
            <a:r>
              <a:rPr lang="en-US" sz="2000" b="1" smtClean="0">
                <a:latin typeface="Verdana" pitchFamily="34" charset="0"/>
                <a:cs typeface="Times New Roman" pitchFamily="18" charset="0"/>
              </a:rPr>
              <a:t>(ad </a:t>
            </a:r>
            <a:r>
              <a:rPr lang="en-US" sz="2000" b="1">
                <a:latin typeface="Verdana" pitchFamily="34" charset="0"/>
                <a:cs typeface="Times New Roman" pitchFamily="18" charset="0"/>
              </a:rPr>
              <a:t>Alat)</a:t>
            </a:r>
            <a:endParaRPr lang="en-GB" sz="2000">
              <a:latin typeface="Calibri" pitchFamily="34" charset="0"/>
            </a:endParaRPr>
          </a:p>
        </p:txBody>
      </p:sp>
      <p:graphicFrame>
        <p:nvGraphicFramePr>
          <p:cNvPr id="624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14749"/>
              </p:ext>
            </p:extLst>
          </p:nvPr>
        </p:nvGraphicFramePr>
        <p:xfrm>
          <a:off x="937008" y="1014704"/>
          <a:ext cx="639900" cy="42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CorelDRAW" r:id="rId4" imgW="6399000" imgH="4225680" progId="">
                  <p:embed/>
                </p:oleObj>
              </mc:Choice>
              <mc:Fallback>
                <p:oleObj name="CorelDRAW" r:id="rId4" imgW="6399000" imgH="4225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08" y="1014704"/>
                        <a:ext cx="639900" cy="42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AutoShape 18" descr="data:image/jpeg;base64,/9j/4AAQSkZJRgABAQAAAQABAAD/2wCEAAkGBg0SERUUExQVFRUUDQ0UDRUNDRYWFQ8UFxQVFRYXFRUYGyYfFxkjGhUUHy8gJCcqLDgsFR4xNTAqNSYrLCkBCQoKDgwOFQ8PFSkcFBgpNSopKSkpKSkpKSk1KSwpNSkpKSkpNSopKSkpKSkpKSk1KSksNSkpKSk1KTM1KS01Kf/AABEIAMkA+wMBIgACEQEDEQH/xAAcAAABBQEBAQAAAAAAAAAAAAAAAQIDBAUGBwj/xABGEAACAQIEAgYHBwIDBgYDAAABAhEAAwQSITEFQRMiMlFhcQZCgZGhsfAUI1JicsHRguEzc/E0dJKys8IHFTVDU6Kj0uL/xAAZAQADAQEBAAAAAAAAAAAAAAAAAQIDBAX/xAArEQACAgEEAQIFBAMAAAAAAAAAAQIRIQMSMVFBImETcYGh8ZGx4fAEFMH/2gAMAwEAAhEDEQA/AM+4iHdR56g+8UxrQ5gkdzMZ/pcaj2yPClwhkQeVWLigLoPw/X13VjYFD7OJ0JH6tdPNYpyofxEfH5irC4efL1T/ABUF6yVMHUer/b+KYEgs3ORB/TofgaXprw0lvLOfkRUVu5Gh1B7Jq0r3IjUjfvHmJqWl5AW3jMSSAAzHkMgctudhr3+7wpjYx2WNAM2yqF+hVvDcYvW0a2OqG0dkgXMpGqKxmFJgkCJqs6gju/UsfX9qShFO6FSIxbc7An9Kk/Kmkd8+WoMU9cM52Qt+lc3yqxguDXr1wW1UZyVWLjgFZPNe0B7K0eQSS4HrxFJG66xvG+wBBG8fKpeDYU3GNy4DpyfTLzCHvAEEz310ScL4bh0a3cuNdAvWBeUBlz3YZrZUL6qqrHnopmakxvDrF3CXWwZZGt2wWt3lMw3WnXXUTqfhXPHSjuJvxZy/E8ebt0IrQFaWKx8Qe/T2R31NawmG9YAjfq3XXL5ZSQPdWIVeAG7S6MWXWfHnPLXuoGYbAf0tBqZaTnlsqNo37XDbIMpdvLzhmVh5A6EyO8CtLC3Sp/xbpA/IPDuOlcgMSRzZffH8VMuNubhvl9f6Cs/9d9l7vY78cWtyNZgNq6mV179zVg8TskgBpnnMBe6Z5b99cLheLkdv9zm92xrZw1yy/ODv2u0PbueXtrCUHHkpSs6K/fskFSVKletmgp/I8Iisy76N2HUC2rCB2kuttyyhiwI8CeVQJgz+IbxGaPKO+RSfZrmm4Pt+YrOi6RBd9Fr47F6Rv96HUz5iQTQvA7+Uhm27OUKyxzkxv3CrCdNuC35s0g+Y11p9+7egMCW6rZgzTlG2hyaftG9Q4IKRiYvg9xRMgjduoQV0nl+2tZrWnHs56x8RXU2bl6BlVSP82cvtDU7pC3qIfFLsa+RMH2jvpba8htOQFzxqZH7mror9lZl0YdWOsgdfDY1E2Askdm2Nd1zJp9fPwpNBsZlJdbmR9eVbGGsfhuBp5ZBmUxpKn609tQ/+TEaBiJbdHU6TPPkO/wAqRvR55lNo30BnXxqHpbuRqNGtZ4jAAJ1mOv1dNQCcpnvEb03G8UuOVkqyyodch9UQGLxLQTIEDnrWdbwt4HUNAXdlIPh51YNiNSY8M388qqMHEu0Q3Xk7RPjP9qbJ7/8A61IHTcyKj6W33fL+auikzn0QDQagdVT+LWSfIkmPCKW+2kfUfUU9jHie5d6jGGuFlXKS75ci5dWnRYB5aH3V7RxDbDbj21JiBK605LYCnvzdpWBGkyBGjAyCGBOx01qC/czdVeQltYCgbknYATvSWRtNcla52Z/SfblUn4mrtrQeX8A/vVe5b1VRr4ZTMk8xvryG8RVpVPPfM2bznX41TEMxO4j8MfH+9QgxT7zSfLSo6QElu4QZUlT+ViB/b5eVbfBPSm5ZeXBOkZljNB7+/wAD85rCCHy/VpSgjz+A9h3p2B1+LbheIVovNbNy/ausLgVhKoyZQGPZh9BsIjbSraelGBw1vo7JzdTLMFveRPeTlGkme+uCoqUkndE7VdmljMRhrkkls/qFUC6clfU5o5NAMRM70uDXBm3dzf4htW1sh3hVYsMz5tACBsp8azKWqsolfDxInUfhYMPeu/mKgfCxrBXxXb28jTopVZhsYpAQdIR2tvxLt7Ryqzavldtvf7qVAhgMcvLNqRr+Ic+7yFVrmHZDodPy6rp3eHMUmk1TA6LCcdMQTPLrd2s+esEf3rTtYgEbSPW263sjQ/xXFi53j2r+1WrGMddidPwtB56Vyan+P5iXGbR0zECDlIHVzHMflNCsBs57oWQfb31Qw/EUYCRr1dRoduengdauA/hLa/hUH5VwTjNcnTCcWSJeuCQoIB7XZhvYRrSW2Qbj/wC0fMGmW7rDmPJkjx1qe04ZcpUwM2qMp8/Ej2aVOyRW9AuMjmDH4tveD+9ImPjUR/SSB+9SWcGjmATPrB4mfCIJHjFTpwzeAP6mBDe8fvypqL7JuJVvcVJ0Mf09bw3qnexrSSAy93WMKOVbK8MB0iPjr7P2qR+Fle0og6Svy5gH21ol2S5dGAOKOdM5IPJjPt1G9SYfp/UYidIX+djWufR7mBE9ktA35edMfhLr1swjvVtNuUbVexEb2UWtXDBckz+Od4O0mPjU1vAoQNf/AMsfDNpV77ci6T+rnr4ECoDxFP8AWxU0h22cnhMTaBDOGJF1dFbKFA2cHckNuMy8onk27igFjXIHmO1uICtcKjMB6ugI1iq19ClzoyUVurqWgKCYDMWGZAf0j3a1LxPhdy0wzujTzRsxU8wc2o/evTuN1fJKctuFgrXsUT+UfGpsMWIVEGtx+26gBjPqzo2X8TExOgB1LMKEVgYBIZSudcwkH1lO4rQu4otCu8qXbKHIyzoQGYjZeRbbMdtTVt1wTGKk/P0K9i2FClS2brFnB55oUoR1gdJzEgyYiN0uPyHv2Hs7/ZUd/IGOW4tyfWTNBmZEsAT5x76s8Tu4Q9H0C3FOSLovOGzN+QjU92wB00FCXYpXddFOB5/p0HvP8UZ+7T5+8057BVSzlLYAY/fOEOk6C32mYxAAX3Vn4rjuGVfus91y3/uobVtR5K2djPKV86pJsycki6BJgSSdgskt5Aamor99EBzuikZhlzZnkcsiSV1062WsK/xe+8jOUUrBSx92rDuIXVv6iT31SCRtoPdVqBD1OjpMFxBLo00Ybq26+XePEVbiuQDNMgkEdkroV8jXRYTiqZULkZWlXYQGS5lPVdMxIU7htiJ7J0pOAfExwXaKBRUGoUUUUAFGcj/iXT2/60haNToO+ley8BirBSYRmRgpPgSIJjYUAKqAiBzaFXfnAj691RtbI8fDn7DTgNKkFzkdfmtAENq9zUzHLY+R/vV3C8XKnuPdH/ad/ZVS/hJ6wmfy7/3qKZHWEjv5+f8AcVMoRlyB1mH4wjiCCCOehE8tG3Hnr41aN6y065T+mPcY7+RmuJUuuqNI7t/Gr2C4tsCcv8+BJrkloVlFb2dOQY0YEdzP2fPT409cVet68t/yz7RodPCsm3fcnRw0ZdGQAttzG51q19uddYZDs3WzL7qz2D3GqnpASCCo15rIM+GhqazxHq9osD+LXx9XX4HaspL2YkDI0c+hg/D2VL0P5AZ/A/x61DgCka/21IOU6zssRP6Sw5momv5ZlWE6yup03zKNR8aoC0RoM39SA6f0mDUguMDrHmrR3Hs6c/ymp2lKRcW7acaIGH4gw200IgEH2EVF0lg6gsvhk28O1UNxSRqFImevaB8O0ND7RT+gt/8Ax+50/ilVDtHiiHKZTqn6me8GtBvSDEkAHKANFEaaCNp7qzzSRXtOKeWcKnJKky8eM3+9f+AVbw/GrQtk3Bda6S2ocZGB17JhUHI9VmO4K1jRRRtQb2a9njyKD90T+AdLlWeeaFJjuCkeYqvd47iSIDC2OfQDoy36nBzt7W51QmiaKQnJsSI1gTS0TRNMkKKJo+dACzTTRNbfDPRLGXkLdGba9QrcvyqMrEDQRmbcGR/ek3Q0r4M/A8Se1oOsn4M3Z/SfV8tq6HC4pLi5kIPJhzUwDDDloR4Vatej+AsqouF8QwZjltKUtxEQrSCykgGeWulQ458zKz/dquloqcxUCTDuBLeqAToNJ76zeToimlliO4GpMUi5z2VMfifqj+TU9u2gO0N6rOsnUTPhI5027M9b68qkoscHv9DeFxhbuBV6odMyK0jUjlpMMNRXrGE4vh8XbVHFublvMbVwh5WSNBsdpHPYxXj9llBk6xykgtMjQwRoYn96s3ehkNaYoeqY1lT+qI0/ep+JT20xpYst8Ywi22dbqGw65ioKyGQHQrGjCI1GorLuWisTzEr+Ye35GunT0xz2Gs4yz00R0J2ae8tuI7xr51yiJAjXy1ideyOUkk6b86oROrdXyzfCD/NMNxTEgKRmXMsjNzBYTEjvpXOVdeentOmny8zUCHWO7MW8z9GgCS5YjUaeK7N51AzAmGEHv5MPr2irGc7A/XtpblsPtpzUb5fKaAG2LlxdtYy5QzazyyHn+k9+k61pYHjY2KgkaQ+jKI28+evf7axgjDT4Nt9HvpXOaNSGXs5t18jv8dO6olpqXsB1mFto/XDIY1jXq+DCBvrvzq+ofeTHesgLrHd1fbXD4fiF22dffz2jT60rfwPH9BMkn119khvECTHh7a5nGUORm/tzmdFOYfMChrp2Imq9viCsskhh1e0oO+o0mQYqzatWXHMH8rEZfZrUrUQ9rI2tDcCP0yPiKatxu8/XsqVMKBtcJ/CGj5z+1O+x3PE+wfzQ0vCA8SIpKCKSvVOIWKKSloAKJop1pJYDUktEKssx7gO+gBs0uUwTyHaPJZ7/AIe+ulwHoPiZz3Tbs2gYL4iJjQ6oDmU5e+InwmtHDYLAYf8AwhdvOdHa6o6JVO4ZWQgzpqBOg10MxvXg1jpyZxFTYXCXHPUUnxXQRsdToN66GxwG31nYTqzMETqrJmANlAnbl31t8P4baYTIA9bvXwLNt7qHNDWn2c3Z4Atw5rjbjrraiWb1usSQNfAnfTmd84FyuimB2Q7ZjtHrc/ILtVtbiA/drM9l9etsdCdT9RNPLvoTp+qPdHOuXV13Gqi38jp09NPNpGI4lgSAcrzHiOTcz5GnYbCrlLhkLgfe27q5VcEkfdtPVIJXnvE5h1Tp4qyH1iD3/i8COfwNUbtjKQpjXQO/Z2jYfv391arsndihmDtpEIrMjHrBgFu2Mp2R9Ugj+kydFIqZreQdeSD2cvf58vKrvCXS6cuZLcBmY3SFVANyTz9lWsdi8AqMlvPfdkdekYZLSGDqqnrMQdQNpim2SkYTW+Y1HxXzpgp4IWCTB7vDXTfy+PhSguw0UKp1Vn0DHUSqgS251AO9A6QqAgdaI7v4NRreEnIM3Jj6q6ay1ONhBq5zn8/Z9iA/FmPkNqQ3doER2dvgNh7BRgCv12Mn68hy0qRVirmAwl6+2S3ba435FnL+o7AeZq3xj0VxmFUPcTqFdXRsyoe5yOz57eNMRk0UUUgBnmA2oOnj3j4inrhS6kgFsol8u6gGCe+KiO48NW+Q/eprKZYJMH8u+szr7YoArkEfmHx/vTBb9ZDr3fz9e2rZYHw8ahexqTrpzy6efiD3+dAyXA49wwA0bbrHRh3Sf3jbnW5huLIdHGUzE6wp7jzB03rm3GkMPb9bU9brqOTDL1c89WNocdZQO4yuvKsNT/HjPK5BSceDt7ZzAbFcsr1tIPMd1SLh/Ef8RrkOHcZNswfwrmR1J5ySIOpgbjefGuit+lVuNUMyfHnp8K45aU4Oi/iJ8nkRomg063aZtFBP6a9o4RGQiJB1WV/MNpHuPuppNa+G4RcdYYgQ6letJgiGAnSOqvfEeNaOG4Rh0DHtm2mdwnWZViZjfXlAFTuov4bOfsYG4/ZU+bae7mfZXScBt4rDBsjqnSZc5ZFJiCIEiY1Oh01qAcesrlZVJtssO6avauGYDqd9Nd9dYOhFOwfFMpW1iSpVxOHxKDquDpLd6zoZgg6HvqW2zSMUjpcJ6LYzEkM6lurHSYgt5k5T37wBWpjvRNbCBjcDk9oNoV8UVj145zrz1FUMD6R4ywosMxy7I2WWUcgrH1Z25jl3Ut3FMTJknvaZ/mk2qKzeRtgONGIIHZP9qq37GVs1swfWVdRH1y91NxV64pzEynrDKBl9v7mpw6ZQ0gKebaD48/CoodjLOJD7aEdoc/HU8p7tqLuDD/q9U7n/AEqlevg3Fa2CxHa6rAN3dx256T402/ddh12hfwr1V9o9b2zT+QE9jiKhTmksGhQiyW8ZMDfnPsprXelYBz0dsazkLvPiJA7wNtYJMTVI4oDRR4fXfQbVxu0co/Np8P8ASgY5rltfzH69gpguXHELIHW5mPHU+Q27qcqIuwk97bewVJ0k6N71oEMsYSWgTcc9lUWf5PtrTx3BcZbTpHQhT28pDMv64JIHLXbnFbno3xvDqotMqWWOUB0ELe7szEyrHxMHlG1dPt9ez6/bmWB5YLnfr4/X151Pw82Vuq1xBct+srOy5jIiWXYb+G010vHfRRCGuWstsjV1ZgttvImAh8Oyfy8+QVooA9q9H+IYS5bAsBUCjW2AFKeaj5iQe+tW4BBmI5ztHjXheAx9y2wa2xUjaDqJ/CR8tj3V0XFPTzGXerbAtqOqztGaRvrBCnwVWYVW/odVySenXo3g7IFyycjM4HRLGVpmWUbqB4dXUbVxzOg3MnuWf21+VTXrssWZi7HtFp1PiSST7T/SNqid57tBHs7vKp+YhoY+XPlv3mNPYPeaDT7Nl3YKiszHZUUsx8gNat8S4HisPl6W2yBl6paCPLMCQG8N6AKVKjQZETDDbkdxTaWgCTKrbaHu+vrwqBrJG2nhyp1SC7yOo+NAECsNmUeTfNWGoPloeYNO6EficedtW+OcT7qkNrMDAkAqOt48x37H6ImPo2/EaYHHGuh4Bj7TfdsAH9Qxo/ku2fvHMba6HnjSVq1ZzxlTOw4had0ZMxUnKVZfAyNRup8Kx1a9cu79Hi17DCB9qAGgnbpMo0OzAQYIq7wfjC3Yt3T956jfj/8A67xz3Gu+oUtKRIzEc8o6oO+Xnr561lwbp2ZI4YbkXkUWrjMyYqzdRgj7ZiFA6qneDEESCCJOrheCWUtPbKs9t7qtaF45uiO3UgCWI0J10HtrRtoYlQCvqloiO/eB7tKjTJIVM91u5FJJgakkSSKhzbwhirg5gCdFXXLosaKBM93lFH2kJIcwR2RlJLeUfuRHuqG5jLjDcKv5P3bn76ptfRdtT9c/9KEn5A0Df6QMB1UCNnNxwtxiQwARNc3lHfJXQ1nv0awXO2i9acvgO4UBXcTmCr+RcxjxMwPbr4U5SlrUKSw7RENc/pZoCn9IBqqrkYuS4Y0CDdS8gx3qgGY7bgR40lzDoACzHtdq6wAYgSVVdVB56lj4Co7nEEJMN6rFjlkXQRn6rsko8ayQZGubamh5Jyh07OucpmEZhnUE9YHSQQNTpIkTu6ET20UDqDX1vxfH5e6mE0Bo+p9871Jo3gfr6/neqAdh7qDRhoVidY016wHP8w1+dJiMMy6icv5t1/V3fD2HSs58PeR+qSyseurvqh/Ejd3h/rV+1iXUROnq9WdO7Xl4VjPSlCW6Du+UzVTjJbZfQFbTkQdw318K1sB6S4m0mVSLijROlkta8AQZYeB25GKxzbMSQY/Ks77COXcJirdsLGRUzOGbPkk3NATlLN1VA5gKSNCQdq0imll2RKvA3F43EXzNxmbXReX9CD+KqdOgYjQ5VY5mnLI2WYgE6b+OulP4eyXbl1OkSyFZRd6VnTfZNSGcAiTMASNCBFXcX6T8Kwp+5U4i6DObMMikjUFoyxOvUWe886rz2TuSIrHCbz9ZgVRsqs+VitogT1usGS2VyyxGURoY25W7x690k5lZR1YWcrqDAYE9bUARPKpONeleMxWjvCbdHalUjkG1Jf8AqJrImtIx7MpajfB1OC4hbujq7jtK3aX+R4itTg9mw94LfLi3lkmzlzTO2usAamNe6uDViCCCQRsV0K+VbGB44DAuaH1XXQe2OyfEaeVJxoqM7PobgHD8FbtA4ZUyt6yal/1MdSfOrmNtWXQpcCsrDrK4BBHiK8f9H/Si9hnzasCGlVcAOYhc2hGhg5gJ0qLi/pLi8TId4Q/+2kqn9Wst/UTScuiw9JsLg7eIK4Zi1uJbrhgjyZVW5gCOZ33rMpKKkAooooGKDUnTeAqKloEcYaSaDRW5yhXTcH4wt2Ldw9f1G/H5/m+e+9czRSasqMqO4ZQB1jpvGYx5x/pUZx+WQkiRB6xAYSDBA3EgaGdqyeEY9bpCXDD+qfx/sG9mtbAOXsrH4i2p99ZNUbp2V7ivGa4wRe92ge79tKhw/E8KXyr1jyZxCse5QefsrOxnB8Q9wkvmXdWdpK/lyj9oFXcFwC2pmDcYayyzljmFGnvmm6SyM0DdJ50/qtpz+vqPd3UvQQyh+qGymd+r3jvPKO/QxUuJwOVQynOpWcyqerrGvdrA7wdwKxerBNK+eCtrqxMHgVckM4SMuXNHWJ0ESRIn51fxPBVy9SFIXrZmMMfEkwo3/faRmpcmJ3BlTpv7dJ+Boum62jFm609ZjE7TroNhvWGppastRSjOl1RcZRSpohihVM6VJiraWjDupj/4jmE9wI7RHeNPE1Xv4zKssRbXvfdv0oNT8fOusyLTMuWWI88w8Dy8x4VCbjHRBAbQMZk/pA6zezasPE8eE/drJ/Hd1P8ASmw9s0cK9LMZhy5QqzXMudrqBjABGUH8Op6u2u1VtZDmjs8L6LXsobEFbVsJlu5m1CkE52RmygExuTBGwiaz+JelPDbClMPbN5yyHpXdgqupzBleAxE65VAU1yPFONYnEmb1xnjZdkT9KDqj3TVKnsvLJeo2S4zEvddrjnM7lmdm9Yn5DkByAFR0UVoZBS0lFABSUVocJ4Q19wAeqNbpRS7IuuuQDUmIHKWE6TCboaTeEMwHE3taDrJ+Fv8AtPL5V0GExqXBKH9Q5r5j96zvSbhGFsOotXWcOiuFdRKKSYJYASD4gHQnaKx7bOpDKSCNiv18KNm5bkWpOOGdhRWVw/jit1bkK34vVb/9T8K1ayao2TsKKKWkAlLSDbl5/Rony+FAHGGiKDSVucotFJRQAtdHwfjHSRbuHrjsN+PwPj89xzB5uik1ZUZUdo6nyNW8PjLY1ZIYZtUQAQdhvrpHw5g5sPhHGOki3cPX9Rvx+B8fnv3g6nRHy+uXfXNq6KmqZ0xl5Qt/EFieQJmPEDKDuYOWAY3yjupFZyNCSArDtGI5iltlO4mHVZy5hm3iBy7/AAnSprS4zE3CQCznIqFGVRayalQQMqwNlGo107yOmoqkuOx32VwyRMg+H4o3get8PbVbGY/Lq7i34dq43kvL2xXRXuFYfCKLmIxAtkKxshesA2pK9GwzOJOygCNOQI4P0h4pbxF8vbtLbQBVUIgUvqSXcDmST5CBqa0irfsZylQt/jhH+GuU/jfrXPZOi+ys17jMZYkk9os0n302itUqMXJsWikopki0UkUUALNE0lFAC0BZoBoiqSvIE2GwN64QLaM0mFy7TMdY7KJI1MAV2rheG4dLlu4GZioZWXS/dGzJGoUS2v4fFoPK8A4z9mvdLkzHJlUqcrrqD1W5SBBkER8WcWx+IxTtecEhVUHKCVtAmBmYCMzHUkwST5ADi+VwWsfMqXrruxdjmZyWJ21O+g2HKOUVHNWeD4lEvI1y0LyB1z22mH8NPf4xrWhxRlxN/pejSwraKlruXqyxgAtsCYHZ279FHysCqwx+AwAw9o2r73cQ4U3U6LKloahlJO0EaGTM7DSr3DMHctrldp7OVOSSAdGOp0O22tU7Fq2H6OBp1erPWUSxJnsttrv8hoWLbrpMr+bdf5+tueerT/vJrFUWaUCrOE4dcuBiAcqLLtBIXbeAddRpv4RJBjsM9tIUI+dOozdIuWGhmUGAx00JlY2jauW0jWMbdD+G8Ke+xRWt5wJCPdySN9DBnTu08amvcHwGYwq3RPb+35cx5iA4GhkbDaabdvpkNw3SHufZ7V6zL3M+SGdmcuG2jqq2YSFJWasXU4MpKi0zgGA1vDW8rDwzITHLUnbelvrwxuLXH3PMjRSmkrpOIKKKKACiiigAraw/HwUi5mkLEJH3vixOx795msWik1ZSk0dnwbi3Cgge+zZ+seiRCyrDQA3Nyy97ADNtpNHGf/Ey+4yYZBYtjsllDOv6F7KeyfZXF0tTsV2NzY+/fd2LuzOx7TOSzN5k60yiirICiaKKACiikoAWigGnEd1NK+AG0UUUgEoBoJq1Y4RecSBA9Utpm8hz+VNOmUlZo2uC4X7Gb74lBcJdbFhRLsykdVtZ1BkEaDSd4EmD45jfsv2cOFs57ubKi58pEspbkh5nyBMVUGFCTmAnrZXaQGOgCETO55ajvqw+AdT1TI2nLJidQeXt19lb7o8/gtRofbwljIBbRxdAY3S7SWPIW19UAd5kzOggVPhbJhs66nLzBmBuSNmknapGCM6gxmnq798RI8ToN52rf4dwPO5RmUXOiusltmhmZCVIMBlUgq0hut1dl3HLLUtY/BokZOA4bcYhEDOS2gAk92kewTt5VewXA7NwXXuXXtmwcisrW3to2+wJJY7d3ViZOi3cDdZ2Kp92r2AjWmZlZpBFtjJFw5hJUEjfaKS/iFFu/mtWzduOuZ2MsuYnObaEZRlGg9YZiZIOmLm277NXBJV58dfUlw7cS0vKjobeHdbsoALiORCCyxypILOAQFJaAIUin2eM2Gsuct+3ffPYuqt7PncNu1zmJ6uUCIBCgTNQp6QtiAtoNbwtrIwVnJRL5VetDAEnMVPV+Z0Ohw3huDsWbVx1YXGM2kttmeIK5VtKvewlW6wkdYGBUvqXIljOa+xXt+j+Ma0xyNCOodM3XzQROQbkA7dqG2NJh+J5FCi3ZAEj7xc7HXUszQSSdfbA0p9uLf3l1rq277WOlRJzroyq1x2EznBlV63WGsVZHFMFa+7GJvQun3FsrbnnlEaCZ/vvRdeLFV+Tyo0UGkrqOMWiikoAKKKKAClpKKAFoopKAFpKKKAClpKKAFI+v57qVX+PaFIrU+3ZZiAoJJ2CrJY9wA3rRLygGlabmg9xrbT0YuKivd6ufsKsctTmeYBAnqiToZiuj4rjuE27H2ewpuhtXlADMbFz2LgbTMJ07zRyriXt7MDgXoqcTZu3jfs2rdowTdbXMVlcwHZQnTNrrsDWThOH3LnZED1mbRf7+yrmD4fbB++zdnqC0AesDrmPgsmYPhvpoYS6UAzRlbmuuUz4fLyjuDmtyxz+41HsTCcHt24J67d7bewax561oNryjs+Pt1pAfb+H+3fUeExNt7mQsFOZgmcgZ2WZVe9pEBRJJ000rkyzZKsIGwwJkqCY3jWP2q7gcCjuFa5bSSo67d4JhVGr6A8wo5tWtg7WFUOOky3rdxMue0RnVhKmygDMGIIMkZo2KzIZ/wCVXGuAWkdHt7eq6tlJnScjkEDJmZoaWIqXL3KSfRDwPC2L1q8rWBffpWTJ0IS4oCsVzvmyohEiJEEGCxFMwno90uGt3rt1rYtoxtNkVUz5gDlBOZ1IULplAy6A60y3igti4jBxcbOlo2DkTIwE5lM5m7wZJmZFRNwNmtMLty4nRrNmyILtcdlVS1tiMilmBnc76Aazb8uvcqUY36Vz4E4TxrGBupcJZrfRdZFQFUJi4UPVSEG8CAJM61tWuDW3S81zFI1xD97mzZFJJ1Z21ZTGjDQcp2qn6NY9yr2kRMQ9sqy3EQIEJtkNmvMTlyEBQ0wdR3EWB0eENt7thWZrtr7QbshbQI6qomoVkynUhpkEHrRRL+slZMjiSu1tUuM5RXV1Kr1uiCFMtsFRAaO0O85gRUd7EfZcV9yLot5bQxC3yT9olc7PcaYy9YkFdDoRvW9xLjV7F5ltW/u7eZ3d1JyKNZLa9GIA0EsY9lV7GCNgrfa0rpOXLdGXMSsyBPUbeDqQNSFJkK7WeOK7GlWV+B19MZirlnpJVbxfolTKWVbZJJZGZWEAnVthsJ0Ni/6P8MRirXGkHmtp/LrGJ0j5VmY3ihzzbNxYTJmuuGuGXd5zxK6uRodgOZNUlsnuP17aatcYJaXzOINJSmkrqOQKKKKAClpKKACiiigAooooAKKKKACiilVWJgak9kLqfdQM2PRn0XvYxmyg9Hag3inabNJVEEGXOVt9ABzMA7OGx+HwN/8AwrdyEVWtEGXzyZZ2ls4hdSABroprFwPBbu7OyA9pUchm8GIOnlrWiMJbS26pbQM3rwWuQBsmYwCTqTuZg6URntZqo8DOKcav4t5ci3rOW1ozEjKJY8yD5H26ULSJItnQ5lC5ddAJ606CZ56zpVvD4Umc6xooQ5gTGsg8o8P7GruHwzHSMx36qk689AJY+ydaueolbRSRW+zZuq4kDnmMMO5uZG++3Odzdw+FhYAOVVUdmfIeE8pjbSp8dwVktLeLt/hi4iopCwXyS7nsEEjqx6whuVaXB8XcuoAupfNbU9axhmLKAW60ZwYYBACxykk7Ac85Nq1+haVc/qULtm39nuXEZndWRSqIwCZhm6zsvXaIGVcvaBkgTVzF8a6dLWFcNZz5fs17FYcBrwUwBbQKqrm1XNtlJmSdU4hwe/YAfs/e9QndmXsvlOx3KtJIkEwTrWvi5icSzkXLo5rpbbo1UdVnEhFkasIkZts2mXPn+C2lXGV9zV4tYTD22TpibrJd1yJ0qyqC2hZBKBcoEq0QCI1isvDek93ElbN68LK5IllAa/AkSogszcgTGmpmr3/ltgvaJuKSzvdxLAK2HS3mYKFDkF+ssazoZkiJucXw9zFtaW1ZItdLYbpWCK7WkOvRKVzNbGh2MCYENSTi8N39qZLvmsfuipim4YLFvJdudJcz5A6Et1IBRkXs67EHSZmo7/ErjwmIm6gZVPYzPlcQHukEtbUkkxzmZmo7tvC2CbdywDbuYdi7q/3spceJeBCMVU5QFgHnzXhfCsabC57TrZtB2RQma5k5LbDQzkAROi6kgHY065HxgrYxx9o6TD24vfaYT7MmW2ltSbYUIhK3My5PCfAxVqz6N3cYz9O1xWtvkYdEItQpI67HLpKnKNYG4kUywLli4lxSVnK0oqhihkQpZZieRAVssaiKoW8RdCMmdsrspujYOQTGYDz28B3ClTqk/r/wWHnHy79yZMZesXstu8XWzemy+QBXVlUukCM6BlUSwPrbRRicZevPnuMWYc20CDwGyjypmHs28wFxiqjVwmXPABIjMYWYjXx0MQdDD8Jvu+lp0tZWbMzAFAVJt9VhmgmBnZdfDlTzyL5Fa1admCopd4YqEQloGpIHIeJjwqv0vhXRcLxeGW4LV22bQ6a02HfMSzsyKy9ONSxGcQ0Zc20QY1cZiuFZ26QWC+Yhy4OYkaawDr8e/WplKvA1Xnk8QNJUpoFdRxkVFS0UDIqKlooERUVKaSgZHRUtFAEVFSUtAiKtXgeNRDlYAFuy/P8ASx7u6s+mnb30mVHk7EigJO1Jh+wv6E+QqwOwf1rWJ0DuH4Wy9xVe4FzOqrlR3LEzoiKJYgAk6iAPWq5wbjv2a/eCpdJXKOjDIy9GDlLXHCjKAxERA64medXhf+0Wf94tf8wrd4R/s6+fEPlerNy9VexcacXjPj2EwwONNy5ey9GrqjtavAWio67BnWXfedwoJ2mRWbxPHcPuH7OjuqLbsZWVSzEW2aFVR1WuMXIzEqOqTJJisf0b/wDT7n+82P8Alaqtn/Hf/Jvf9JqqvW0nSJWMPJu4jCYpnQ3nC3bjKtpcQ8PB9Zs2iJy11JPZqzfv27V1nwd8EozK5tK0IJVQpZpFwFjGkkEaDkLH/iFth/8AKf8A7KyfRLfCf73d/wChdrT4fp3XyRHU9bjXBZXiCFb1y5ZS5cS2gtZlUJaVnIAW2GGdQSWzGWDPqCDIda4vfXC5LNkoLaKcTdRCTq3VYsZyzoZ18IFZ/E+1/Xd/5zW5hv8A07E+dr/rNWT68GtdYZlYjgN3C2lxfShyXzuLqMFYHRAmcBhcWZXMIlfYbA9JMUrXct0kXSjEtPVcAFmVdl1kbRABia2//EPtL/nL/wAq1yIpr1LIuCfD27l25OYZnJz3LzwNpYszb6DXf5U+4sFyvWydpkVuqsxmYkdUHx1gxQ26fpT5Gux9E/8AYH/Ve/em8IRyeFSy9m4OiNy6ejRGaFt2jcMTBbTLH+IdCdCBz6LhXErdpGz5bdu0i25hy9+6JFxkLmWUNmXKymd4gVxqf4lv/Otf86VYxO4/Vif+q1RNP05wyo16sZSv+CfivEBfIC21RFyZRoAMubUckWWY5RpLHU1VFofQ/k1La2X/ADv2qe3sP0j5Voooly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0" name="AutoShape 20" descr="data:image/jpeg;base64,/9j/4AAQSkZJRgABAQAAAQABAAD/2wCEAAkGBg0SERUUExQVFRUUDQ0UDRUNDRYWFQ8UFxQVFRYXFRUYGyYfFxkjGhUUHy8gJCcqLDgsFR4xNTAqNSYrLCkBCQoKDgwOFQ8PFSkcFBgpNSopKSkpKSkpKSk1KSwpNSkpKSkpNSopKSkpKSkpKSk1KSksNSkpKSk1KTM1KS01Kf/AABEIAMkA+wMBIgACEQEDEQH/xAAcAAABBQEBAQAAAAAAAAAAAAAAAQIDBAUGBwj/xABGEAACAQIEAgYHBwIDBgYDAAABAhEAAwQSITEFQRMiMlFhcQZCgZGhsfAUI1JicsHRguEzc/E0dJKys8IHFTVDU6Kj0uL/xAAZAQADAQEBAAAAAAAAAAAAAAAAAQIDBAX/xAArEQACAgEEAQIFBAMAAAAAAAAAAQIRIQMSMVFBImETcYGh8ZGx4fAEFMH/2gAMAwEAAhEDEQA/AM+4iHdR56g+8UxrQ5gkdzMZ/pcaj2yPClwhkQeVWLigLoPw/X13VjYFD7OJ0JH6tdPNYpyofxEfH5irC4efL1T/ABUF6yVMHUer/b+KYEgs3ORB/TofgaXprw0lvLOfkRUVu5Gh1B7Jq0r3IjUjfvHmJqWl5AW3jMSSAAzHkMgctudhr3+7wpjYx2WNAM2yqF+hVvDcYvW0a2OqG0dkgXMpGqKxmFJgkCJqs6gju/UsfX9qShFO6FSIxbc7An9Kk/Kmkd8+WoMU9cM52Qt+lc3yqxguDXr1wW1UZyVWLjgFZPNe0B7K0eQSS4HrxFJG66xvG+wBBG8fKpeDYU3GNy4DpyfTLzCHvAEEz310ScL4bh0a3cuNdAvWBeUBlz3YZrZUL6qqrHnopmakxvDrF3CXWwZZGt2wWt3lMw3WnXXUTqfhXPHSjuJvxZy/E8ebt0IrQFaWKx8Qe/T2R31NawmG9YAjfq3XXL5ZSQPdWIVeAG7S6MWXWfHnPLXuoGYbAf0tBqZaTnlsqNo37XDbIMpdvLzhmVh5A6EyO8CtLC3Sp/xbpA/IPDuOlcgMSRzZffH8VMuNubhvl9f6Cs/9d9l7vY78cWtyNZgNq6mV179zVg8TskgBpnnMBe6Z5b99cLheLkdv9zm92xrZw1yy/ODv2u0PbueXtrCUHHkpSs6K/fskFSVKletmgp/I8Iisy76N2HUC2rCB2kuttyyhiwI8CeVQJgz+IbxGaPKO+RSfZrmm4Pt+YrOi6RBd9Fr47F6Rv96HUz5iQTQvA7+Uhm27OUKyxzkxv3CrCdNuC35s0g+Y11p9+7egMCW6rZgzTlG2hyaftG9Q4IKRiYvg9xRMgjduoQV0nl+2tZrWnHs56x8RXU2bl6BlVSP82cvtDU7pC3qIfFLsa+RMH2jvpba8htOQFzxqZH7mror9lZl0YdWOsgdfDY1E2Askdm2Nd1zJp9fPwpNBsZlJdbmR9eVbGGsfhuBp5ZBmUxpKn609tQ/+TEaBiJbdHU6TPPkO/wAqRvR55lNo30BnXxqHpbuRqNGtZ4jAAJ1mOv1dNQCcpnvEb03G8UuOVkqyyodch9UQGLxLQTIEDnrWdbwt4HUNAXdlIPh51YNiNSY8M388qqMHEu0Q3Xk7RPjP9qbJ7/8A61IHTcyKj6W33fL+auikzn0QDQagdVT+LWSfIkmPCKW+2kfUfUU9jHie5d6jGGuFlXKS75ci5dWnRYB5aH3V7RxDbDbj21JiBK605LYCnvzdpWBGkyBGjAyCGBOx01qC/czdVeQltYCgbknYATvSWRtNcla52Z/SfblUn4mrtrQeX8A/vVe5b1VRr4ZTMk8xvryG8RVpVPPfM2bznX41TEMxO4j8MfH+9QgxT7zSfLSo6QElu4QZUlT+ViB/b5eVbfBPSm5ZeXBOkZljNB7+/wAD85rCCHy/VpSgjz+A9h3p2B1+LbheIVovNbNy/ausLgVhKoyZQGPZh9BsIjbSraelGBw1vo7JzdTLMFveRPeTlGkme+uCoqUkndE7VdmljMRhrkkls/qFUC6clfU5o5NAMRM70uDXBm3dzf4htW1sh3hVYsMz5tACBsp8azKWqsolfDxInUfhYMPeu/mKgfCxrBXxXb28jTopVZhsYpAQdIR2tvxLt7Ryqzavldtvf7qVAhgMcvLNqRr+Ic+7yFVrmHZDodPy6rp3eHMUmk1TA6LCcdMQTPLrd2s+esEf3rTtYgEbSPW263sjQ/xXFi53j2r+1WrGMddidPwtB56Vyan+P5iXGbR0zECDlIHVzHMflNCsBs57oWQfb31Qw/EUYCRr1dRoduengdauA/hLa/hUH5VwTjNcnTCcWSJeuCQoIB7XZhvYRrSW2Qbj/wC0fMGmW7rDmPJkjx1qe04ZcpUwM2qMp8/Ej2aVOyRW9AuMjmDH4tveD+9ImPjUR/SSB+9SWcGjmATPrB4mfCIJHjFTpwzeAP6mBDe8fvypqL7JuJVvcVJ0Mf09bw3qnexrSSAy93WMKOVbK8MB0iPjr7P2qR+Fle0og6Svy5gH21ol2S5dGAOKOdM5IPJjPt1G9SYfp/UYidIX+djWufR7mBE9ktA35edMfhLr1swjvVtNuUbVexEb2UWtXDBckz+Od4O0mPjU1vAoQNf/AMsfDNpV77ci6T+rnr4ECoDxFP8AWxU0h22cnhMTaBDOGJF1dFbKFA2cHckNuMy8onk27igFjXIHmO1uICtcKjMB6ugI1iq19ClzoyUVurqWgKCYDMWGZAf0j3a1LxPhdy0wzujTzRsxU8wc2o/evTuN1fJKctuFgrXsUT+UfGpsMWIVEGtx+26gBjPqzo2X8TExOgB1LMKEVgYBIZSudcwkH1lO4rQu4otCu8qXbKHIyzoQGYjZeRbbMdtTVt1wTGKk/P0K9i2FClS2brFnB55oUoR1gdJzEgyYiN0uPyHv2Hs7/ZUd/IGOW4tyfWTNBmZEsAT5x76s8Tu4Q9H0C3FOSLovOGzN+QjU92wB00FCXYpXddFOB5/p0HvP8UZ+7T5+8057BVSzlLYAY/fOEOk6C32mYxAAX3Vn4rjuGVfus91y3/uobVtR5K2djPKV86pJsycki6BJgSSdgskt5Aamor99EBzuikZhlzZnkcsiSV1062WsK/xe+8jOUUrBSx92rDuIXVv6iT31SCRtoPdVqBD1OjpMFxBLo00Ybq26+XePEVbiuQDNMgkEdkroV8jXRYTiqZULkZWlXYQGS5lPVdMxIU7htiJ7J0pOAfExwXaKBRUGoUUUUAFGcj/iXT2/60haNToO+ley8BirBSYRmRgpPgSIJjYUAKqAiBzaFXfnAj691RtbI8fDn7DTgNKkFzkdfmtAENq9zUzHLY+R/vV3C8XKnuPdH/ad/ZVS/hJ6wmfy7/3qKZHWEjv5+f8AcVMoRlyB1mH4wjiCCCOehE8tG3Hnr41aN6y065T+mPcY7+RmuJUuuqNI7t/Gr2C4tsCcv8+BJrkloVlFb2dOQY0YEdzP2fPT409cVet68t/yz7RodPCsm3fcnRw0ZdGQAttzG51q19uddYZDs3WzL7qz2D3GqnpASCCo15rIM+GhqazxHq9osD+LXx9XX4HaspL2YkDI0c+hg/D2VL0P5AZ/A/x61DgCka/21IOU6zssRP6Sw5momv5ZlWE6yup03zKNR8aoC0RoM39SA6f0mDUguMDrHmrR3Hs6c/ymp2lKRcW7acaIGH4gw200IgEH2EVF0lg6gsvhk28O1UNxSRqFImevaB8O0ND7RT+gt/8Ax+50/ilVDtHiiHKZTqn6me8GtBvSDEkAHKANFEaaCNp7qzzSRXtOKeWcKnJKky8eM3+9f+AVbw/GrQtk3Bda6S2ocZGB17JhUHI9VmO4K1jRRRtQb2a9njyKD90T+AdLlWeeaFJjuCkeYqvd47iSIDC2OfQDoy36nBzt7W51QmiaKQnJsSI1gTS0TRNMkKKJo+dACzTTRNbfDPRLGXkLdGba9QrcvyqMrEDQRmbcGR/ek3Q0r4M/A8Se1oOsn4M3Z/SfV8tq6HC4pLi5kIPJhzUwDDDloR4Vatej+AsqouF8QwZjltKUtxEQrSCykgGeWulQ458zKz/dquloqcxUCTDuBLeqAToNJ76zeToimlliO4GpMUi5z2VMfifqj+TU9u2gO0N6rOsnUTPhI5027M9b68qkoscHv9DeFxhbuBV6odMyK0jUjlpMMNRXrGE4vh8XbVHFublvMbVwh5WSNBsdpHPYxXj9llBk6xykgtMjQwRoYn96s3ehkNaYoeqY1lT+qI0/ep+JT20xpYst8Ywi22dbqGw65ioKyGQHQrGjCI1GorLuWisTzEr+Ye35GunT0xz2Gs4yz00R0J2ae8tuI7xr51yiJAjXy1ideyOUkk6b86oROrdXyzfCD/NMNxTEgKRmXMsjNzBYTEjvpXOVdeentOmny8zUCHWO7MW8z9GgCS5YjUaeK7N51AzAmGEHv5MPr2irGc7A/XtpblsPtpzUb5fKaAG2LlxdtYy5QzazyyHn+k9+k61pYHjY2KgkaQ+jKI28+evf7axgjDT4Nt9HvpXOaNSGXs5t18jv8dO6olpqXsB1mFto/XDIY1jXq+DCBvrvzq+ofeTHesgLrHd1fbXD4fiF22dffz2jT60rfwPH9BMkn119khvECTHh7a5nGUORm/tzmdFOYfMChrp2Imq9viCsskhh1e0oO+o0mQYqzatWXHMH8rEZfZrUrUQ9rI2tDcCP0yPiKatxu8/XsqVMKBtcJ/CGj5z+1O+x3PE+wfzQ0vCA8SIpKCKSvVOIWKKSloAKJop1pJYDUktEKssx7gO+gBs0uUwTyHaPJZ7/AIe+ulwHoPiZz3Tbs2gYL4iJjQ6oDmU5e+InwmtHDYLAYf8AwhdvOdHa6o6JVO4ZWQgzpqBOg10MxvXg1jpyZxFTYXCXHPUUnxXQRsdToN66GxwG31nYTqzMETqrJmANlAnbl31t8P4baYTIA9bvXwLNt7qHNDWn2c3Z4Atw5rjbjrraiWb1usSQNfAnfTmd84FyuimB2Q7ZjtHrc/ILtVtbiA/drM9l9etsdCdT9RNPLvoTp+qPdHOuXV13Gqi38jp09NPNpGI4lgSAcrzHiOTcz5GnYbCrlLhkLgfe27q5VcEkfdtPVIJXnvE5h1Tp4qyH1iD3/i8COfwNUbtjKQpjXQO/Z2jYfv391arsndihmDtpEIrMjHrBgFu2Mp2R9Ugj+kydFIqZreQdeSD2cvf58vKrvCXS6cuZLcBmY3SFVANyTz9lWsdi8AqMlvPfdkdekYZLSGDqqnrMQdQNpim2SkYTW+Y1HxXzpgp4IWCTB7vDXTfy+PhSguw0UKp1Vn0DHUSqgS251AO9A6QqAgdaI7v4NRreEnIM3Jj6q6ay1ONhBq5zn8/Z9iA/FmPkNqQ3doER2dvgNh7BRgCv12Mn68hy0qRVirmAwl6+2S3ba435FnL+o7AeZq3xj0VxmFUPcTqFdXRsyoe5yOz57eNMRk0UUUgBnmA2oOnj3j4inrhS6kgFsol8u6gGCe+KiO48NW+Q/eprKZYJMH8u+szr7YoArkEfmHx/vTBb9ZDr3fz9e2rZYHw8ahexqTrpzy6efiD3+dAyXA49wwA0bbrHRh3Sf3jbnW5huLIdHGUzE6wp7jzB03rm3GkMPb9bU9brqOTDL1c89WNocdZQO4yuvKsNT/HjPK5BSceDt7ZzAbFcsr1tIPMd1SLh/Ef8RrkOHcZNswfwrmR1J5ySIOpgbjefGuit+lVuNUMyfHnp8K45aU4Oi/iJ8nkRomg063aZtFBP6a9o4RGQiJB1WV/MNpHuPuppNa+G4RcdYYgQ6letJgiGAnSOqvfEeNaOG4Rh0DHtm2mdwnWZViZjfXlAFTuov4bOfsYG4/ZU+bae7mfZXScBt4rDBsjqnSZc5ZFJiCIEiY1Oh01qAcesrlZVJtssO6avauGYDqd9Nd9dYOhFOwfFMpW1iSpVxOHxKDquDpLd6zoZgg6HvqW2zSMUjpcJ6LYzEkM6lurHSYgt5k5T37wBWpjvRNbCBjcDk9oNoV8UVj145zrz1FUMD6R4ywosMxy7I2WWUcgrH1Z25jl3Ut3FMTJknvaZ/mk2qKzeRtgONGIIHZP9qq37GVs1swfWVdRH1y91NxV64pzEynrDKBl9v7mpw6ZQ0gKebaD48/CoodjLOJD7aEdoc/HU8p7tqLuDD/q9U7n/AEqlevg3Fa2CxHa6rAN3dx256T402/ddh12hfwr1V9o9b2zT+QE9jiKhTmksGhQiyW8ZMDfnPsprXelYBz0dsazkLvPiJA7wNtYJMTVI4oDRR4fXfQbVxu0co/Np8P8ASgY5rltfzH69gpguXHELIHW5mPHU+Q27qcqIuwk97bewVJ0k6N71oEMsYSWgTcc9lUWf5PtrTx3BcZbTpHQhT28pDMv64JIHLXbnFbno3xvDqotMqWWOUB0ELe7szEyrHxMHlG1dPt9ez6/bmWB5YLnfr4/X151Pw82Vuq1xBct+srOy5jIiWXYb+G010vHfRRCGuWstsjV1ZgttvImAh8Oyfy8+QVooA9q9H+IYS5bAsBUCjW2AFKeaj5iQe+tW4BBmI5ztHjXheAx9y2wa2xUjaDqJ/CR8tj3V0XFPTzGXerbAtqOqztGaRvrBCnwVWYVW/odVySenXo3g7IFyycjM4HRLGVpmWUbqB4dXUbVxzOg3MnuWf21+VTXrssWZi7HtFp1PiSST7T/SNqid57tBHs7vKp+YhoY+XPlv3mNPYPeaDT7Nl3YKiszHZUUsx8gNat8S4HisPl6W2yBl6paCPLMCQG8N6AKVKjQZETDDbkdxTaWgCTKrbaHu+vrwqBrJG2nhyp1SC7yOo+NAECsNmUeTfNWGoPloeYNO6EficedtW+OcT7qkNrMDAkAqOt48x37H6ImPo2/EaYHHGuh4Bj7TfdsAH9Qxo/ku2fvHMba6HnjSVq1ZzxlTOw4had0ZMxUnKVZfAyNRup8Kx1a9cu79Hi17DCB9qAGgnbpMo0OzAQYIq7wfjC3Yt3T956jfj/8A67xz3Gu+oUtKRIzEc8o6oO+Xnr561lwbp2ZI4YbkXkUWrjMyYqzdRgj7ZiFA6qneDEESCCJOrheCWUtPbKs9t7qtaF45uiO3UgCWI0J10HtrRtoYlQCvqloiO/eB7tKjTJIVM91u5FJJgakkSSKhzbwhirg5gCdFXXLosaKBM93lFH2kJIcwR2RlJLeUfuRHuqG5jLjDcKv5P3bn76ptfRdtT9c/9KEn5A0Df6QMB1UCNnNxwtxiQwARNc3lHfJXQ1nv0awXO2i9acvgO4UBXcTmCr+RcxjxMwPbr4U5SlrUKSw7RENc/pZoCn9IBqqrkYuS4Y0CDdS8gx3qgGY7bgR40lzDoACzHtdq6wAYgSVVdVB56lj4Co7nEEJMN6rFjlkXQRn6rsko8ayQZGubamh5Jyh07OucpmEZhnUE9YHSQQNTpIkTu6ET20UDqDX1vxfH5e6mE0Bo+p9871Jo3gfr6/neqAdh7qDRhoVidY016wHP8w1+dJiMMy6icv5t1/V3fD2HSs58PeR+qSyseurvqh/Ejd3h/rV+1iXUROnq9WdO7Xl4VjPSlCW6Du+UzVTjJbZfQFbTkQdw318K1sB6S4m0mVSLijROlkta8AQZYeB25GKxzbMSQY/Ks77COXcJirdsLGRUzOGbPkk3NATlLN1VA5gKSNCQdq0imll2RKvA3F43EXzNxmbXReX9CD+KqdOgYjQ5VY5mnLI2WYgE6b+OulP4eyXbl1OkSyFZRd6VnTfZNSGcAiTMASNCBFXcX6T8Kwp+5U4i6DObMMikjUFoyxOvUWe886rz2TuSIrHCbz9ZgVRsqs+VitogT1usGS2VyyxGURoY25W7x690k5lZR1YWcrqDAYE9bUARPKpONeleMxWjvCbdHalUjkG1Jf8AqJrImtIx7MpajfB1OC4hbujq7jtK3aX+R4itTg9mw94LfLi3lkmzlzTO2usAamNe6uDViCCCQRsV0K+VbGB44DAuaH1XXQe2OyfEaeVJxoqM7PobgHD8FbtA4ZUyt6yal/1MdSfOrmNtWXQpcCsrDrK4BBHiK8f9H/Si9hnzasCGlVcAOYhc2hGhg5gJ0qLi/pLi8TId4Q/+2kqn9Wst/UTScuiw9JsLg7eIK4Zi1uJbrhgjyZVW5gCOZ33rMpKKkAooooGKDUnTeAqKloEcYaSaDRW5yhXTcH4wt2Ldw9f1G/H5/m+e+9czRSasqMqO4ZQB1jpvGYx5x/pUZx+WQkiRB6xAYSDBA3EgaGdqyeEY9bpCXDD+qfx/sG9mtbAOXsrH4i2p99ZNUbp2V7ivGa4wRe92ge79tKhw/E8KXyr1jyZxCse5QefsrOxnB8Q9wkvmXdWdpK/lyj9oFXcFwC2pmDcYayyzljmFGnvmm6SyM0DdJ50/qtpz+vqPd3UvQQyh+qGymd+r3jvPKO/QxUuJwOVQynOpWcyqerrGvdrA7wdwKxerBNK+eCtrqxMHgVckM4SMuXNHWJ0ESRIn51fxPBVy9SFIXrZmMMfEkwo3/faRmpcmJ3BlTpv7dJ+Boum62jFm609ZjE7TroNhvWGppastRSjOl1RcZRSpohihVM6VJiraWjDupj/4jmE9wI7RHeNPE1Xv4zKssRbXvfdv0oNT8fOusyLTMuWWI88w8Dy8x4VCbjHRBAbQMZk/pA6zezasPE8eE/drJ/Hd1P8ASmw9s0cK9LMZhy5QqzXMudrqBjABGUH8Op6u2u1VtZDmjs8L6LXsobEFbVsJlu5m1CkE52RmygExuTBGwiaz+JelPDbClMPbN5yyHpXdgqupzBleAxE65VAU1yPFONYnEmb1xnjZdkT9KDqj3TVKnsvLJeo2S4zEvddrjnM7lmdm9Yn5DkByAFR0UVoZBS0lFABSUVocJ4Q19wAeqNbpRS7IuuuQDUmIHKWE6TCboaTeEMwHE3taDrJ+Fv8AtPL5V0GExqXBKH9Q5r5j96zvSbhGFsOotXWcOiuFdRKKSYJYASD4gHQnaKx7bOpDKSCNiv18KNm5bkWpOOGdhRWVw/jit1bkK34vVb/9T8K1ayao2TsKKKWkAlLSDbl5/Rony+FAHGGiKDSVucotFJRQAtdHwfjHSRbuHrjsN+PwPj89xzB5uik1ZUZUdo6nyNW8PjLY1ZIYZtUQAQdhvrpHw5g5sPhHGOki3cPX9Rvx+B8fnv3g6nRHy+uXfXNq6KmqZ0xl5Qt/EFieQJmPEDKDuYOWAY3yjupFZyNCSArDtGI5iltlO4mHVZy5hm3iBy7/AAnSprS4zE3CQCznIqFGVRayalQQMqwNlGo107yOmoqkuOx32VwyRMg+H4o3get8PbVbGY/Lq7i34dq43kvL2xXRXuFYfCKLmIxAtkKxshesA2pK9GwzOJOygCNOQI4P0h4pbxF8vbtLbQBVUIgUvqSXcDmST5CBqa0irfsZylQt/jhH+GuU/jfrXPZOi+ys17jMZYkk9os0n302itUqMXJsWikopki0UkUUALNE0lFAC0BZoBoiqSvIE2GwN64QLaM0mFy7TMdY7KJI1MAV2rheG4dLlu4GZioZWXS/dGzJGoUS2v4fFoPK8A4z9mvdLkzHJlUqcrrqD1W5SBBkER8WcWx+IxTtecEhVUHKCVtAmBmYCMzHUkwST5ADi+VwWsfMqXrruxdjmZyWJ21O+g2HKOUVHNWeD4lEvI1y0LyB1z22mH8NPf4xrWhxRlxN/pejSwraKlruXqyxgAtsCYHZ279FHysCqwx+AwAw9o2r73cQ4U3U6LKloahlJO0EaGTM7DSr3DMHctrldp7OVOSSAdGOp0O22tU7Fq2H6OBp1erPWUSxJnsttrv8hoWLbrpMr+bdf5+tueerT/vJrFUWaUCrOE4dcuBiAcqLLtBIXbeAddRpv4RJBjsM9tIUI+dOozdIuWGhmUGAx00JlY2jauW0jWMbdD+G8Ke+xRWt5wJCPdySN9DBnTu08amvcHwGYwq3RPb+35cx5iA4GhkbDaabdvpkNw3SHufZ7V6zL3M+SGdmcuG2jqq2YSFJWasXU4MpKi0zgGA1vDW8rDwzITHLUnbelvrwxuLXH3PMjRSmkrpOIKKKKACiiigAraw/HwUi5mkLEJH3vixOx795msWik1ZSk0dnwbi3Cgge+zZ+seiRCyrDQA3Nyy97ADNtpNHGf/Ey+4yYZBYtjsllDOv6F7KeyfZXF0tTsV2NzY+/fd2LuzOx7TOSzN5k60yiirICiaKKACiikoAWigGnEd1NK+AG0UUUgEoBoJq1Y4RecSBA9Utpm8hz+VNOmUlZo2uC4X7Gb74lBcJdbFhRLsykdVtZ1BkEaDSd4EmD45jfsv2cOFs57ubKi58pEspbkh5nyBMVUGFCTmAnrZXaQGOgCETO55ajvqw+AdT1TI2nLJidQeXt19lb7o8/gtRofbwljIBbRxdAY3S7SWPIW19UAd5kzOggVPhbJhs66nLzBmBuSNmknapGCM6gxmnq798RI8ToN52rf4dwPO5RmUXOiusltmhmZCVIMBlUgq0hut1dl3HLLUtY/BokZOA4bcYhEDOS2gAk92kewTt5VewXA7NwXXuXXtmwcisrW3to2+wJJY7d3ViZOi3cDdZ2Kp92r2AjWmZlZpBFtjJFw5hJUEjfaKS/iFFu/mtWzduOuZ2MsuYnObaEZRlGg9YZiZIOmLm277NXBJV58dfUlw7cS0vKjobeHdbsoALiORCCyxypILOAQFJaAIUin2eM2Gsuct+3ffPYuqt7PncNu1zmJ6uUCIBCgTNQp6QtiAtoNbwtrIwVnJRL5VetDAEnMVPV+Z0Ohw3huDsWbVx1YXGM2kttmeIK5VtKvewlW6wkdYGBUvqXIljOa+xXt+j+Ma0xyNCOodM3XzQROQbkA7dqG2NJh+J5FCi3ZAEj7xc7HXUszQSSdfbA0p9uLf3l1rq277WOlRJzroyq1x2EznBlV63WGsVZHFMFa+7GJvQun3FsrbnnlEaCZ/vvRdeLFV+Tyo0UGkrqOMWiikoAKKKKAClpKKAFoopKAFpKKKAClpKKAFI+v57qVX+PaFIrU+3ZZiAoJJ2CrJY9wA3rRLygGlabmg9xrbT0YuKivd6ufsKsctTmeYBAnqiToZiuj4rjuE27H2ewpuhtXlADMbFz2LgbTMJ07zRyriXt7MDgXoqcTZu3jfs2rdowTdbXMVlcwHZQnTNrrsDWThOH3LnZED1mbRf7+yrmD4fbB++zdnqC0AesDrmPgsmYPhvpoYS6UAzRlbmuuUz4fLyjuDmtyxz+41HsTCcHt24J67d7bewax561oNryjs+Pt1pAfb+H+3fUeExNt7mQsFOZgmcgZ2WZVe9pEBRJJ000rkyzZKsIGwwJkqCY3jWP2q7gcCjuFa5bSSo67d4JhVGr6A8wo5tWtg7WFUOOky3rdxMue0RnVhKmygDMGIIMkZo2KzIZ/wCVXGuAWkdHt7eq6tlJnScjkEDJmZoaWIqXL3KSfRDwPC2L1q8rWBffpWTJ0IS4oCsVzvmyohEiJEEGCxFMwno90uGt3rt1rYtoxtNkVUz5gDlBOZ1IULplAy6A60y3igti4jBxcbOlo2DkTIwE5lM5m7wZJmZFRNwNmtMLty4nRrNmyILtcdlVS1tiMilmBnc76Aazb8uvcqUY36Vz4E4TxrGBupcJZrfRdZFQFUJi4UPVSEG8CAJM61tWuDW3S81zFI1xD97mzZFJJ1Z21ZTGjDQcp2qn6NY9yr2kRMQ9sqy3EQIEJtkNmvMTlyEBQ0wdR3EWB0eENt7thWZrtr7QbshbQI6qomoVkynUhpkEHrRRL+slZMjiSu1tUuM5RXV1Kr1uiCFMtsFRAaO0O85gRUd7EfZcV9yLot5bQxC3yT9olc7PcaYy9YkFdDoRvW9xLjV7F5ltW/u7eZ3d1JyKNZLa9GIA0EsY9lV7GCNgrfa0rpOXLdGXMSsyBPUbeDqQNSFJkK7WeOK7GlWV+B19MZirlnpJVbxfolTKWVbZJJZGZWEAnVthsJ0Ni/6P8MRirXGkHmtp/LrGJ0j5VmY3ihzzbNxYTJmuuGuGXd5zxK6uRodgOZNUlsnuP17aatcYJaXzOINJSmkrqOQKKKKAClpKKACiiigAooooAKKKKACiilVWJgak9kLqfdQM2PRn0XvYxmyg9Hag3inabNJVEEGXOVt9ABzMA7OGx+HwN/8AwrdyEVWtEGXzyZZ2ls4hdSABroprFwPBbu7OyA9pUchm8GIOnlrWiMJbS26pbQM3rwWuQBsmYwCTqTuZg6URntZqo8DOKcav4t5ci3rOW1ozEjKJY8yD5H26ULSJItnQ5lC5ddAJ606CZ56zpVvD4Umc6xooQ5gTGsg8o8P7GruHwzHSMx36qk689AJY+ydaueolbRSRW+zZuq4kDnmMMO5uZG++3Odzdw+FhYAOVVUdmfIeE8pjbSp8dwVktLeLt/hi4iopCwXyS7nsEEjqx6whuVaXB8XcuoAupfNbU9axhmLKAW60ZwYYBACxykk7Ac85Nq1+haVc/qULtm39nuXEZndWRSqIwCZhm6zsvXaIGVcvaBkgTVzF8a6dLWFcNZz5fs17FYcBrwUwBbQKqrm1XNtlJmSdU4hwe/YAfs/e9QndmXsvlOx3KtJIkEwTrWvi5icSzkXLo5rpbbo1UdVnEhFkasIkZts2mXPn+C2lXGV9zV4tYTD22TpibrJd1yJ0qyqC2hZBKBcoEq0QCI1isvDek93ElbN68LK5IllAa/AkSogszcgTGmpmr3/ltgvaJuKSzvdxLAK2HS3mYKFDkF+ssazoZkiJucXw9zFtaW1ZItdLYbpWCK7WkOvRKVzNbGh2MCYENSTi8N39qZLvmsfuipim4YLFvJdudJcz5A6Et1IBRkXs67EHSZmo7/ErjwmIm6gZVPYzPlcQHukEtbUkkxzmZmo7tvC2CbdywDbuYdi7q/3spceJeBCMVU5QFgHnzXhfCsabC57TrZtB2RQma5k5LbDQzkAROi6kgHY065HxgrYxx9o6TD24vfaYT7MmW2ltSbYUIhK3My5PCfAxVqz6N3cYz9O1xWtvkYdEItQpI67HLpKnKNYG4kUywLli4lxSVnK0oqhihkQpZZieRAVssaiKoW8RdCMmdsrspujYOQTGYDz28B3ClTqk/r/wWHnHy79yZMZesXstu8XWzemy+QBXVlUukCM6BlUSwPrbRRicZevPnuMWYc20CDwGyjypmHs28wFxiqjVwmXPABIjMYWYjXx0MQdDD8Jvu+lp0tZWbMzAFAVJt9VhmgmBnZdfDlTzyL5Fa1admCopd4YqEQloGpIHIeJjwqv0vhXRcLxeGW4LV22bQ6a02HfMSzsyKy9ONSxGcQ0Zc20QY1cZiuFZ26QWC+Yhy4OYkaawDr8e/WplKvA1Xnk8QNJUpoFdRxkVFS0UDIqKlooERUVKaSgZHRUtFAEVFSUtAiKtXgeNRDlYAFuy/P8ASx7u6s+mnb30mVHk7EigJO1Jh+wv6E+QqwOwf1rWJ0DuH4Wy9xVe4FzOqrlR3LEzoiKJYgAk6iAPWq5wbjv2a/eCpdJXKOjDIy9GDlLXHCjKAxERA64medXhf+0Wf94tf8wrd4R/s6+fEPlerNy9VexcacXjPj2EwwONNy5ey9GrqjtavAWio67BnWXfedwoJ2mRWbxPHcPuH7OjuqLbsZWVSzEW2aFVR1WuMXIzEqOqTJJisf0b/wDT7n+82P8Alaqtn/Hf/Jvf9JqqvW0nSJWMPJu4jCYpnQ3nC3bjKtpcQ8PB9Zs2iJy11JPZqzfv27V1nwd8EozK5tK0IJVQpZpFwFjGkkEaDkLH/iFth/8AKf8A7KyfRLfCf73d/wChdrT4fp3XyRHU9bjXBZXiCFb1y5ZS5cS2gtZlUJaVnIAW2GGdQSWzGWDPqCDIda4vfXC5LNkoLaKcTdRCTq3VYsZyzoZ18IFZ/E+1/Xd/5zW5hv8A07E+dr/rNWT68GtdYZlYjgN3C2lxfShyXzuLqMFYHRAmcBhcWZXMIlfYbA9JMUrXct0kXSjEtPVcAFmVdl1kbRABia2//EPtL/nL/wAq1yIpr1LIuCfD27l25OYZnJz3LzwNpYszb6DXf5U+4sFyvWydpkVuqsxmYkdUHx1gxQ26fpT5Gux9E/8AYH/Ve/em8IRyeFSy9m4OiNy6ejRGaFt2jcMTBbTLH+IdCdCBz6LhXErdpGz5bdu0i25hy9+6JFxkLmWUNmXKymd4gVxqf4lv/Otf86VYxO4/Vif+q1RNP05wyo16sZSv+CfivEBfIC21RFyZRoAMubUckWWY5RpLHU1VFofQ/k1La2X/ADv2qe3sP0j5Voooly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1" name="AutoShape 22" descr="data:image/jpeg;base64,/9j/4AAQSkZJRgABAQAAAQABAAD/2wCEAAkGBg0SERUUExQVFRUUDQ0UDRUNDRYWFQ8UFxQVFRYXFRUYGyYfFxkjGhUUHy8gJCcqLDgsFR4xNTAqNSYrLCkBCQoKDgwOFQ8PFSkcFBgpNSopKSkpKSkpKSk1KSwpNSkpKSkpNSopKSkpKSkpKSk1KSksNSkpKSk1KTM1KS01Kf/AABEIAMkA+wMBIgACEQEDEQH/xAAcAAABBQEBAQAAAAAAAAAAAAAAAQIDBAUGBwj/xABGEAACAQIEAgYHBwIDBgYDAAABAhEAAwQSITEFQRMiMlFhcQZCgZGhsfAUI1JicsHRguEzc/E0dJKys8IHFTVDU6Kj0uL/xAAZAQADAQEBAAAAAAAAAAAAAAAAAQIDBAX/xAArEQACAgEEAQIFBAMAAAAAAAAAAQIRIQMSMVFBImETcYGh8ZGx4fAEFMH/2gAMAwEAAhEDEQA/AM+4iHdR56g+8UxrQ5gkdzMZ/pcaj2yPClwhkQeVWLigLoPw/X13VjYFD7OJ0JH6tdPNYpyofxEfH5irC4efL1T/ABUF6yVMHUer/b+KYEgs3ORB/TofgaXprw0lvLOfkRUVu5Gh1B7Jq0r3IjUjfvHmJqWl5AW3jMSSAAzHkMgctudhr3+7wpjYx2WNAM2yqF+hVvDcYvW0a2OqG0dkgXMpGqKxmFJgkCJqs6gju/UsfX9qShFO6FSIxbc7An9Kk/Kmkd8+WoMU9cM52Qt+lc3yqxguDXr1wW1UZyVWLjgFZPNe0B7K0eQSS4HrxFJG66xvG+wBBG8fKpeDYU3GNy4DpyfTLzCHvAEEz310ScL4bh0a3cuNdAvWBeUBlz3YZrZUL6qqrHnopmakxvDrF3CXWwZZGt2wWt3lMw3WnXXUTqfhXPHSjuJvxZy/E8ebt0IrQFaWKx8Qe/T2R31NawmG9YAjfq3XXL5ZSQPdWIVeAG7S6MWXWfHnPLXuoGYbAf0tBqZaTnlsqNo37XDbIMpdvLzhmVh5A6EyO8CtLC3Sp/xbpA/IPDuOlcgMSRzZffH8VMuNubhvl9f6Cs/9d9l7vY78cWtyNZgNq6mV179zVg8TskgBpnnMBe6Z5b99cLheLkdv9zm92xrZw1yy/ODv2u0PbueXtrCUHHkpSs6K/fskFSVKletmgp/I8Iisy76N2HUC2rCB2kuttyyhiwI8CeVQJgz+IbxGaPKO+RSfZrmm4Pt+YrOi6RBd9Fr47F6Rv96HUz5iQTQvA7+Uhm27OUKyxzkxv3CrCdNuC35s0g+Y11p9+7egMCW6rZgzTlG2hyaftG9Q4IKRiYvg9xRMgjduoQV0nl+2tZrWnHs56x8RXU2bl6BlVSP82cvtDU7pC3qIfFLsa+RMH2jvpba8htOQFzxqZH7mror9lZl0YdWOsgdfDY1E2Askdm2Nd1zJp9fPwpNBsZlJdbmR9eVbGGsfhuBp5ZBmUxpKn609tQ/+TEaBiJbdHU6TPPkO/wAqRvR55lNo30BnXxqHpbuRqNGtZ4jAAJ1mOv1dNQCcpnvEb03G8UuOVkqyyodch9UQGLxLQTIEDnrWdbwt4HUNAXdlIPh51YNiNSY8M388qqMHEu0Q3Xk7RPjP9qbJ7/8A61IHTcyKj6W33fL+auikzn0QDQagdVT+LWSfIkmPCKW+2kfUfUU9jHie5d6jGGuFlXKS75ci5dWnRYB5aH3V7RxDbDbj21JiBK605LYCnvzdpWBGkyBGjAyCGBOx01qC/czdVeQltYCgbknYATvSWRtNcla52Z/SfblUn4mrtrQeX8A/vVe5b1VRr4ZTMk8xvryG8RVpVPPfM2bznX41TEMxO4j8MfH+9QgxT7zSfLSo6QElu4QZUlT+ViB/b5eVbfBPSm5ZeXBOkZljNB7+/wAD85rCCHy/VpSgjz+A9h3p2B1+LbheIVovNbNy/ausLgVhKoyZQGPZh9BsIjbSraelGBw1vo7JzdTLMFveRPeTlGkme+uCoqUkndE7VdmljMRhrkkls/qFUC6clfU5o5NAMRM70uDXBm3dzf4htW1sh3hVYsMz5tACBsp8azKWqsolfDxInUfhYMPeu/mKgfCxrBXxXb28jTopVZhsYpAQdIR2tvxLt7Ryqzavldtvf7qVAhgMcvLNqRr+Ic+7yFVrmHZDodPy6rp3eHMUmk1TA6LCcdMQTPLrd2s+esEf3rTtYgEbSPW263sjQ/xXFi53j2r+1WrGMddidPwtB56Vyan+P5iXGbR0zECDlIHVzHMflNCsBs57oWQfb31Qw/EUYCRr1dRoduengdauA/hLa/hUH5VwTjNcnTCcWSJeuCQoIB7XZhvYRrSW2Qbj/wC0fMGmW7rDmPJkjx1qe04ZcpUwM2qMp8/Ej2aVOyRW9AuMjmDH4tveD+9ImPjUR/SSB+9SWcGjmATPrB4mfCIJHjFTpwzeAP6mBDe8fvypqL7JuJVvcVJ0Mf09bw3qnexrSSAy93WMKOVbK8MB0iPjr7P2qR+Fle0og6Svy5gH21ol2S5dGAOKOdM5IPJjPt1G9SYfp/UYidIX+djWufR7mBE9ktA35edMfhLr1swjvVtNuUbVexEb2UWtXDBckz+Od4O0mPjU1vAoQNf/AMsfDNpV77ci6T+rnr4ECoDxFP8AWxU0h22cnhMTaBDOGJF1dFbKFA2cHckNuMy8onk27igFjXIHmO1uICtcKjMB6ugI1iq19ClzoyUVurqWgKCYDMWGZAf0j3a1LxPhdy0wzujTzRsxU8wc2o/evTuN1fJKctuFgrXsUT+UfGpsMWIVEGtx+26gBjPqzo2X8TExOgB1LMKEVgYBIZSudcwkH1lO4rQu4otCu8qXbKHIyzoQGYjZeRbbMdtTVt1wTGKk/P0K9i2FClS2brFnB55oUoR1gdJzEgyYiN0uPyHv2Hs7/ZUd/IGOW4tyfWTNBmZEsAT5x76s8Tu4Q9H0C3FOSLovOGzN+QjU92wB00FCXYpXddFOB5/p0HvP8UZ+7T5+8057BVSzlLYAY/fOEOk6C32mYxAAX3Vn4rjuGVfus91y3/uobVtR5K2djPKV86pJsycki6BJgSSdgskt5Aamor99EBzuikZhlzZnkcsiSV1062WsK/xe+8jOUUrBSx92rDuIXVv6iT31SCRtoPdVqBD1OjpMFxBLo00Ybq26+XePEVbiuQDNMgkEdkroV8jXRYTiqZULkZWlXYQGS5lPVdMxIU7htiJ7J0pOAfExwXaKBRUGoUUUUAFGcj/iXT2/60haNToO+ley8BirBSYRmRgpPgSIJjYUAKqAiBzaFXfnAj691RtbI8fDn7DTgNKkFzkdfmtAENq9zUzHLY+R/vV3C8XKnuPdH/ad/ZVS/hJ6wmfy7/3qKZHWEjv5+f8AcVMoRlyB1mH4wjiCCCOehE8tG3Hnr41aN6y065T+mPcY7+RmuJUuuqNI7t/Gr2C4tsCcv8+BJrkloVlFb2dOQY0YEdzP2fPT409cVet68t/yz7RodPCsm3fcnRw0ZdGQAttzG51q19uddYZDs3WzL7qz2D3GqnpASCCo15rIM+GhqazxHq9osD+LXx9XX4HaspL2YkDI0c+hg/D2VL0P5AZ/A/x61DgCka/21IOU6zssRP6Sw5momv5ZlWE6yup03zKNR8aoC0RoM39SA6f0mDUguMDrHmrR3Hs6c/ymp2lKRcW7acaIGH4gw200IgEH2EVF0lg6gsvhk28O1UNxSRqFImevaB8O0ND7RT+gt/8Ax+50/ilVDtHiiHKZTqn6me8GtBvSDEkAHKANFEaaCNp7qzzSRXtOKeWcKnJKky8eM3+9f+AVbw/GrQtk3Bda6S2ocZGB17JhUHI9VmO4K1jRRRtQb2a9njyKD90T+AdLlWeeaFJjuCkeYqvd47iSIDC2OfQDoy36nBzt7W51QmiaKQnJsSI1gTS0TRNMkKKJo+dACzTTRNbfDPRLGXkLdGba9QrcvyqMrEDQRmbcGR/ek3Q0r4M/A8Se1oOsn4M3Z/SfV8tq6HC4pLi5kIPJhzUwDDDloR4Vatej+AsqouF8QwZjltKUtxEQrSCykgGeWulQ458zKz/dquloqcxUCTDuBLeqAToNJ76zeToimlliO4GpMUi5z2VMfifqj+TU9u2gO0N6rOsnUTPhI5027M9b68qkoscHv9DeFxhbuBV6odMyK0jUjlpMMNRXrGE4vh8XbVHFublvMbVwh5WSNBsdpHPYxXj9llBk6xykgtMjQwRoYn96s3ehkNaYoeqY1lT+qI0/ep+JT20xpYst8Ywi22dbqGw65ioKyGQHQrGjCI1GorLuWisTzEr+Ye35GunT0xz2Gs4yz00R0J2ae8tuI7xr51yiJAjXy1ideyOUkk6b86oROrdXyzfCD/NMNxTEgKRmXMsjNzBYTEjvpXOVdeentOmny8zUCHWO7MW8z9GgCS5YjUaeK7N51AzAmGEHv5MPr2irGc7A/XtpblsPtpzUb5fKaAG2LlxdtYy5QzazyyHn+k9+k61pYHjY2KgkaQ+jKI28+evf7axgjDT4Nt9HvpXOaNSGXs5t18jv8dO6olpqXsB1mFto/XDIY1jXq+DCBvrvzq+ofeTHesgLrHd1fbXD4fiF22dffz2jT60rfwPH9BMkn119khvECTHh7a5nGUORm/tzmdFOYfMChrp2Imq9viCsskhh1e0oO+o0mQYqzatWXHMH8rEZfZrUrUQ9rI2tDcCP0yPiKatxu8/XsqVMKBtcJ/CGj5z+1O+x3PE+wfzQ0vCA8SIpKCKSvVOIWKKSloAKJop1pJYDUktEKssx7gO+gBs0uUwTyHaPJZ7/AIe+ulwHoPiZz3Tbs2gYL4iJjQ6oDmU5e+InwmtHDYLAYf8AwhdvOdHa6o6JVO4ZWQgzpqBOg10MxvXg1jpyZxFTYXCXHPUUnxXQRsdToN66GxwG31nYTqzMETqrJmANlAnbl31t8P4baYTIA9bvXwLNt7qHNDWn2c3Z4Atw5rjbjrraiWb1usSQNfAnfTmd84FyuimB2Q7ZjtHrc/ILtVtbiA/drM9l9etsdCdT9RNPLvoTp+qPdHOuXV13Gqi38jp09NPNpGI4lgSAcrzHiOTcz5GnYbCrlLhkLgfe27q5VcEkfdtPVIJXnvE5h1Tp4qyH1iD3/i8COfwNUbtjKQpjXQO/Z2jYfv391arsndihmDtpEIrMjHrBgFu2Mp2R9Ugj+kydFIqZreQdeSD2cvf58vKrvCXS6cuZLcBmY3SFVANyTz9lWsdi8AqMlvPfdkdekYZLSGDqqnrMQdQNpim2SkYTW+Y1HxXzpgp4IWCTB7vDXTfy+PhSguw0UKp1Vn0DHUSqgS251AO9A6QqAgdaI7v4NRreEnIM3Jj6q6ay1ONhBq5zn8/Z9iA/FmPkNqQ3doER2dvgNh7BRgCv12Mn68hy0qRVirmAwl6+2S3ba435FnL+o7AeZq3xj0VxmFUPcTqFdXRsyoe5yOz57eNMRk0UUUgBnmA2oOnj3j4inrhS6kgFsol8u6gGCe+KiO48NW+Q/eprKZYJMH8u+szr7YoArkEfmHx/vTBb9ZDr3fz9e2rZYHw8ahexqTrpzy6efiD3+dAyXA49wwA0bbrHRh3Sf3jbnW5huLIdHGUzE6wp7jzB03rm3GkMPb9bU9brqOTDL1c89WNocdZQO4yuvKsNT/HjPK5BSceDt7ZzAbFcsr1tIPMd1SLh/Ef8RrkOHcZNswfwrmR1J5ySIOpgbjefGuit+lVuNUMyfHnp8K45aU4Oi/iJ8nkRomg063aZtFBP6a9o4RGQiJB1WV/MNpHuPuppNa+G4RcdYYgQ6letJgiGAnSOqvfEeNaOG4Rh0DHtm2mdwnWZViZjfXlAFTuov4bOfsYG4/ZU+bae7mfZXScBt4rDBsjqnSZc5ZFJiCIEiY1Oh01qAcesrlZVJtssO6avauGYDqd9Nd9dYOhFOwfFMpW1iSpVxOHxKDquDpLd6zoZgg6HvqW2zSMUjpcJ6LYzEkM6lurHSYgt5k5T37wBWpjvRNbCBjcDk9oNoV8UVj145zrz1FUMD6R4ywosMxy7I2WWUcgrH1Z25jl3Ut3FMTJknvaZ/mk2qKzeRtgONGIIHZP9qq37GVs1swfWVdRH1y91NxV64pzEynrDKBl9v7mpw6ZQ0gKebaD48/CoodjLOJD7aEdoc/HU8p7tqLuDD/q9U7n/AEqlevg3Fa2CxHa6rAN3dx256T402/ddh12hfwr1V9o9b2zT+QE9jiKhTmksGhQiyW8ZMDfnPsprXelYBz0dsazkLvPiJA7wNtYJMTVI4oDRR4fXfQbVxu0co/Np8P8ASgY5rltfzH69gpguXHELIHW5mPHU+Q27qcqIuwk97bewVJ0k6N71oEMsYSWgTcc9lUWf5PtrTx3BcZbTpHQhT28pDMv64JIHLXbnFbno3xvDqotMqWWOUB0ELe7szEyrHxMHlG1dPt9ez6/bmWB5YLnfr4/X151Pw82Vuq1xBct+srOy5jIiWXYb+G010vHfRRCGuWstsjV1ZgttvImAh8Oyfy8+QVooA9q9H+IYS5bAsBUCjW2AFKeaj5iQe+tW4BBmI5ztHjXheAx9y2wa2xUjaDqJ/CR8tj3V0XFPTzGXerbAtqOqztGaRvrBCnwVWYVW/odVySenXo3g7IFyycjM4HRLGVpmWUbqB4dXUbVxzOg3MnuWf21+VTXrssWZi7HtFp1PiSST7T/SNqid57tBHs7vKp+YhoY+XPlv3mNPYPeaDT7Nl3YKiszHZUUsx8gNat8S4HisPl6W2yBl6paCPLMCQG8N6AKVKjQZETDDbkdxTaWgCTKrbaHu+vrwqBrJG2nhyp1SC7yOo+NAECsNmUeTfNWGoPloeYNO6EficedtW+OcT7qkNrMDAkAqOt48x37H6ImPo2/EaYHHGuh4Bj7TfdsAH9Qxo/ku2fvHMba6HnjSVq1ZzxlTOw4had0ZMxUnKVZfAyNRup8Kx1a9cu79Hi17DCB9qAGgnbpMo0OzAQYIq7wfjC3Yt3T956jfj/8A67xz3Gu+oUtKRIzEc8o6oO+Xnr561lwbp2ZI4YbkXkUWrjMyYqzdRgj7ZiFA6qneDEESCCJOrheCWUtPbKs9t7qtaF45uiO3UgCWI0J10HtrRtoYlQCvqloiO/eB7tKjTJIVM91u5FJJgakkSSKhzbwhirg5gCdFXXLosaKBM93lFH2kJIcwR2RlJLeUfuRHuqG5jLjDcKv5P3bn76ptfRdtT9c/9KEn5A0Df6QMB1UCNnNxwtxiQwARNc3lHfJXQ1nv0awXO2i9acvgO4UBXcTmCr+RcxjxMwPbr4U5SlrUKSw7RENc/pZoCn9IBqqrkYuS4Y0CDdS8gx3qgGY7bgR40lzDoACzHtdq6wAYgSVVdVB56lj4Co7nEEJMN6rFjlkXQRn6rsko8ayQZGubamh5Jyh07OucpmEZhnUE9YHSQQNTpIkTu6ET20UDqDX1vxfH5e6mE0Bo+p9871Jo3gfr6/neqAdh7qDRhoVidY016wHP8w1+dJiMMy6icv5t1/V3fD2HSs58PeR+qSyseurvqh/Ejd3h/rV+1iXUROnq9WdO7Xl4VjPSlCW6Du+UzVTjJbZfQFbTkQdw318K1sB6S4m0mVSLijROlkta8AQZYeB25GKxzbMSQY/Ks77COXcJirdsLGRUzOGbPkk3NATlLN1VA5gKSNCQdq0imll2RKvA3F43EXzNxmbXReX9CD+KqdOgYjQ5VY5mnLI2WYgE6b+OulP4eyXbl1OkSyFZRd6VnTfZNSGcAiTMASNCBFXcX6T8Kwp+5U4i6DObMMikjUFoyxOvUWe886rz2TuSIrHCbz9ZgVRsqs+VitogT1usGS2VyyxGURoY25W7x690k5lZR1YWcrqDAYE9bUARPKpONeleMxWjvCbdHalUjkG1Jf8AqJrImtIx7MpajfB1OC4hbujq7jtK3aX+R4itTg9mw94LfLi3lkmzlzTO2usAamNe6uDViCCCQRsV0K+VbGB44DAuaH1XXQe2OyfEaeVJxoqM7PobgHD8FbtA4ZUyt6yal/1MdSfOrmNtWXQpcCsrDrK4BBHiK8f9H/Si9hnzasCGlVcAOYhc2hGhg5gJ0qLi/pLi8TId4Q/+2kqn9Wst/UTScuiw9JsLg7eIK4Zi1uJbrhgjyZVW5gCOZ33rMpKKkAooooGKDUnTeAqKloEcYaSaDRW5yhXTcH4wt2Ldw9f1G/H5/m+e+9czRSasqMqO4ZQB1jpvGYx5x/pUZx+WQkiRB6xAYSDBA3EgaGdqyeEY9bpCXDD+qfx/sG9mtbAOXsrH4i2p99ZNUbp2V7ivGa4wRe92ge79tKhw/E8KXyr1jyZxCse5QefsrOxnB8Q9wkvmXdWdpK/lyj9oFXcFwC2pmDcYayyzljmFGnvmm6SyM0DdJ50/qtpz+vqPd3UvQQyh+qGymd+r3jvPKO/QxUuJwOVQynOpWcyqerrGvdrA7wdwKxerBNK+eCtrqxMHgVckM4SMuXNHWJ0ESRIn51fxPBVy9SFIXrZmMMfEkwo3/faRmpcmJ3BlTpv7dJ+Boum62jFm609ZjE7TroNhvWGppastRSjOl1RcZRSpohihVM6VJiraWjDupj/4jmE9wI7RHeNPE1Xv4zKssRbXvfdv0oNT8fOusyLTMuWWI88w8Dy8x4VCbjHRBAbQMZk/pA6zezasPE8eE/drJ/Hd1P8ASmw9s0cK9LMZhy5QqzXMudrqBjABGUH8Op6u2u1VtZDmjs8L6LXsobEFbVsJlu5m1CkE52RmygExuTBGwiaz+JelPDbClMPbN5yyHpXdgqupzBleAxE65VAU1yPFONYnEmb1xnjZdkT9KDqj3TVKnsvLJeo2S4zEvddrjnM7lmdm9Yn5DkByAFR0UVoZBS0lFABSUVocJ4Q19wAeqNbpRS7IuuuQDUmIHKWE6TCboaTeEMwHE3taDrJ+Fv8AtPL5V0GExqXBKH9Q5r5j96zvSbhGFsOotXWcOiuFdRKKSYJYASD4gHQnaKx7bOpDKSCNiv18KNm5bkWpOOGdhRWVw/jit1bkK34vVb/9T8K1ayao2TsKKKWkAlLSDbl5/Rony+FAHGGiKDSVucotFJRQAtdHwfjHSRbuHrjsN+PwPj89xzB5uik1ZUZUdo6nyNW8PjLY1ZIYZtUQAQdhvrpHw5g5sPhHGOki3cPX9Rvx+B8fnv3g6nRHy+uXfXNq6KmqZ0xl5Qt/EFieQJmPEDKDuYOWAY3yjupFZyNCSArDtGI5iltlO4mHVZy5hm3iBy7/AAnSprS4zE3CQCznIqFGVRayalQQMqwNlGo107yOmoqkuOx32VwyRMg+H4o3get8PbVbGY/Lq7i34dq43kvL2xXRXuFYfCKLmIxAtkKxshesA2pK9GwzOJOygCNOQI4P0h4pbxF8vbtLbQBVUIgUvqSXcDmST5CBqa0irfsZylQt/jhH+GuU/jfrXPZOi+ys17jMZYkk9os0n302itUqMXJsWikopki0UkUUALNE0lFAC0BZoBoiqSvIE2GwN64QLaM0mFy7TMdY7KJI1MAV2rheG4dLlu4GZioZWXS/dGzJGoUS2v4fFoPK8A4z9mvdLkzHJlUqcrrqD1W5SBBkER8WcWx+IxTtecEhVUHKCVtAmBmYCMzHUkwST5ADi+VwWsfMqXrruxdjmZyWJ21O+g2HKOUVHNWeD4lEvI1y0LyB1z22mH8NPf4xrWhxRlxN/pejSwraKlruXqyxgAtsCYHZ279FHysCqwx+AwAw9o2r73cQ4U3U6LKloahlJO0EaGTM7DSr3DMHctrldp7OVOSSAdGOp0O22tU7Fq2H6OBp1erPWUSxJnsttrv8hoWLbrpMr+bdf5+tueerT/vJrFUWaUCrOE4dcuBiAcqLLtBIXbeAddRpv4RJBjsM9tIUI+dOozdIuWGhmUGAx00JlY2jauW0jWMbdD+G8Ke+xRWt5wJCPdySN9DBnTu08amvcHwGYwq3RPb+35cx5iA4GhkbDaabdvpkNw3SHufZ7V6zL3M+SGdmcuG2jqq2YSFJWasXU4MpKi0zgGA1vDW8rDwzITHLUnbelvrwxuLXH3PMjRSmkrpOIKKKKACiiigAraw/HwUi5mkLEJH3vixOx795msWik1ZSk0dnwbi3Cgge+zZ+seiRCyrDQA3Nyy97ADNtpNHGf/Ey+4yYZBYtjsllDOv6F7KeyfZXF0tTsV2NzY+/fd2LuzOx7TOSzN5k60yiirICiaKKACiikoAWigGnEd1NK+AG0UUUgEoBoJq1Y4RecSBA9Utpm8hz+VNOmUlZo2uC4X7Gb74lBcJdbFhRLsykdVtZ1BkEaDSd4EmD45jfsv2cOFs57ubKi58pEspbkh5nyBMVUGFCTmAnrZXaQGOgCETO55ajvqw+AdT1TI2nLJidQeXt19lb7o8/gtRofbwljIBbRxdAY3S7SWPIW19UAd5kzOggVPhbJhs66nLzBmBuSNmknapGCM6gxmnq798RI8ToN52rf4dwPO5RmUXOiusltmhmZCVIMBlUgq0hut1dl3HLLUtY/BokZOA4bcYhEDOS2gAk92kewTt5VewXA7NwXXuXXtmwcisrW3to2+wJJY7d3ViZOi3cDdZ2Kp92r2AjWmZlZpBFtjJFw5hJUEjfaKS/iFFu/mtWzduOuZ2MsuYnObaEZRlGg9YZiZIOmLm277NXBJV58dfUlw7cS0vKjobeHdbsoALiORCCyxypILOAQFJaAIUin2eM2Gsuct+3ffPYuqt7PncNu1zmJ6uUCIBCgTNQp6QtiAtoNbwtrIwVnJRL5VetDAEnMVPV+Z0Ohw3huDsWbVx1YXGM2kttmeIK5VtKvewlW6wkdYGBUvqXIljOa+xXt+j+Ma0xyNCOodM3XzQROQbkA7dqG2NJh+J5FCi3ZAEj7xc7HXUszQSSdfbA0p9uLf3l1rq277WOlRJzroyq1x2EznBlV63WGsVZHFMFa+7GJvQun3FsrbnnlEaCZ/vvRdeLFV+Tyo0UGkrqOMWiikoAKKKKAClpKKAFoopKAFpKKKAClpKKAFI+v57qVX+PaFIrU+3ZZiAoJJ2CrJY9wA3rRLygGlabmg9xrbT0YuKivd6ufsKsctTmeYBAnqiToZiuj4rjuE27H2ewpuhtXlADMbFz2LgbTMJ07zRyriXt7MDgXoqcTZu3jfs2rdowTdbXMVlcwHZQnTNrrsDWThOH3LnZED1mbRf7+yrmD4fbB++zdnqC0AesDrmPgsmYPhvpoYS6UAzRlbmuuUz4fLyjuDmtyxz+41HsTCcHt24J67d7bewax561oNryjs+Pt1pAfb+H+3fUeExNt7mQsFOZgmcgZ2WZVe9pEBRJJ000rkyzZKsIGwwJkqCY3jWP2q7gcCjuFa5bSSo67d4JhVGr6A8wo5tWtg7WFUOOky3rdxMue0RnVhKmygDMGIIMkZo2KzIZ/wCVXGuAWkdHt7eq6tlJnScjkEDJmZoaWIqXL3KSfRDwPC2L1q8rWBffpWTJ0IS4oCsVzvmyohEiJEEGCxFMwno90uGt3rt1rYtoxtNkVUz5gDlBOZ1IULplAy6A60y3igti4jBxcbOlo2DkTIwE5lM5m7wZJmZFRNwNmtMLty4nRrNmyILtcdlVS1tiMilmBnc76Aazb8uvcqUY36Vz4E4TxrGBupcJZrfRdZFQFUJi4UPVSEG8CAJM61tWuDW3S81zFI1xD97mzZFJJ1Z21ZTGjDQcp2qn6NY9yr2kRMQ9sqy3EQIEJtkNmvMTlyEBQ0wdR3EWB0eENt7thWZrtr7QbshbQI6qomoVkynUhpkEHrRRL+slZMjiSu1tUuM5RXV1Kr1uiCFMtsFRAaO0O85gRUd7EfZcV9yLot5bQxC3yT9olc7PcaYy9YkFdDoRvW9xLjV7F5ltW/u7eZ3d1JyKNZLa9GIA0EsY9lV7GCNgrfa0rpOXLdGXMSsyBPUbeDqQNSFJkK7WeOK7GlWV+B19MZirlnpJVbxfolTKWVbZJJZGZWEAnVthsJ0Ni/6P8MRirXGkHmtp/LrGJ0j5VmY3ihzzbNxYTJmuuGuGXd5zxK6uRodgOZNUlsnuP17aatcYJaXzOINJSmkrqOQKKKKAClpKKACiiigAooooAKKKKACiilVWJgak9kLqfdQM2PRn0XvYxmyg9Hag3inabNJVEEGXOVt9ABzMA7OGx+HwN/8AwrdyEVWtEGXzyZZ2ls4hdSABroprFwPBbu7OyA9pUchm8GIOnlrWiMJbS26pbQM3rwWuQBsmYwCTqTuZg6URntZqo8DOKcav4t5ci3rOW1ozEjKJY8yD5H26ULSJItnQ5lC5ddAJ606CZ56zpVvD4Umc6xooQ5gTGsg8o8P7GruHwzHSMx36qk689AJY+ydaueolbRSRW+zZuq4kDnmMMO5uZG++3Odzdw+FhYAOVVUdmfIeE8pjbSp8dwVktLeLt/hi4iopCwXyS7nsEEjqx6whuVaXB8XcuoAupfNbU9axhmLKAW60ZwYYBACxykk7Ac85Nq1+haVc/qULtm39nuXEZndWRSqIwCZhm6zsvXaIGVcvaBkgTVzF8a6dLWFcNZz5fs17FYcBrwUwBbQKqrm1XNtlJmSdU4hwe/YAfs/e9QndmXsvlOx3KtJIkEwTrWvi5icSzkXLo5rpbbo1UdVnEhFkasIkZts2mXPn+C2lXGV9zV4tYTD22TpibrJd1yJ0qyqC2hZBKBcoEq0QCI1isvDek93ElbN68LK5IllAa/AkSogszcgTGmpmr3/ltgvaJuKSzvdxLAK2HS3mYKFDkF+ssazoZkiJucXw9zFtaW1ZItdLYbpWCK7WkOvRKVzNbGh2MCYENSTi8N39qZLvmsfuipim4YLFvJdudJcz5A6Et1IBRkXs67EHSZmo7/ErjwmIm6gZVPYzPlcQHukEtbUkkxzmZmo7tvC2CbdywDbuYdi7q/3spceJeBCMVU5QFgHnzXhfCsabC57TrZtB2RQma5k5LbDQzkAROi6kgHY065HxgrYxx9o6TD24vfaYT7MmW2ltSbYUIhK3My5PCfAxVqz6N3cYz9O1xWtvkYdEItQpI67HLpKnKNYG4kUywLli4lxSVnK0oqhihkQpZZieRAVssaiKoW8RdCMmdsrspujYOQTGYDz28B3ClTqk/r/wWHnHy79yZMZesXstu8XWzemy+QBXVlUukCM6BlUSwPrbRRicZevPnuMWYc20CDwGyjypmHs28wFxiqjVwmXPABIjMYWYjXx0MQdDD8Jvu+lp0tZWbMzAFAVJt9VhmgmBnZdfDlTzyL5Fa1admCopd4YqEQloGpIHIeJjwqv0vhXRcLxeGW4LV22bQ6a02HfMSzsyKy9ONSxGcQ0Zc20QY1cZiuFZ26QWC+Yhy4OYkaawDr8e/WplKvA1Xnk8QNJUpoFdRxkVFS0UDIqKlooERUVKaSgZHRUtFAEVFSUtAiKtXgeNRDlYAFuy/P8ASx7u6s+mnb30mVHk7EigJO1Jh+wv6E+QqwOwf1rWJ0DuH4Wy9xVe4FzOqrlR3LEzoiKJYgAk6iAPWq5wbjv2a/eCpdJXKOjDIy9GDlLXHCjKAxERA64medXhf+0Wf94tf8wrd4R/s6+fEPlerNy9VexcacXjPj2EwwONNy5ey9GrqjtavAWio67BnWXfedwoJ2mRWbxPHcPuH7OjuqLbsZWVSzEW2aFVR1WuMXIzEqOqTJJisf0b/wDT7n+82P8Alaqtn/Hf/Jvf9JqqvW0nSJWMPJu4jCYpnQ3nC3bjKtpcQ8PB9Zs2iJy11JPZqzfv27V1nwd8EozK5tK0IJVQpZpFwFjGkkEaDkLH/iFth/8AKf8A7KyfRLfCf73d/wChdrT4fp3XyRHU9bjXBZXiCFb1y5ZS5cS2gtZlUJaVnIAW2GGdQSWzGWDPqCDIda4vfXC5LNkoLaKcTdRCTq3VYsZyzoZ18IFZ/E+1/Xd/5zW5hv8A07E+dr/rNWT68GtdYZlYjgN3C2lxfShyXzuLqMFYHRAmcBhcWZXMIlfYbA9JMUrXct0kXSjEtPVcAFmVdl1kbRABia2//EPtL/nL/wAq1yIpr1LIuCfD27l25OYZnJz3LzwNpYszb6DXf5U+4sFyvWydpkVuqsxmYkdUHx1gxQ26fpT5Gux9E/8AYH/Ve/em8IRyeFSy9m4OiNy6ejRGaFt2jcMTBbTLH+IdCdCBz6LhXErdpGz5bdu0i25hy9+6JFxkLmWUNmXKymd4gVxqf4lv/Otf86VYxO4/Vif+q1RNP05wyo16sZSv+CfivEBfIC21RFyZRoAMubUckWWY5RpLHU1VFofQ/k1La2X/ADv2qe3sP0j5Voooly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2482" name="Picture 19" descr="C:\Documents and Settings\nrasulova.AZPROMO\Desktop\antalya-lim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02113"/>
            <a:ext cx="3657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20" descr="C:\Documents and Settings\nrasulova.AZPROMO\Desktop\sea-port-services-7688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8862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169022" y="101470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  <p:pic>
        <p:nvPicPr>
          <p:cNvPr id="21" name="Picture 10" descr="Traldi manuela ITAZERCOM 1_modificato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nrasulova\Desktop\goo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7" y="1647139"/>
            <a:ext cx="8103413" cy="46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2667000" y="6461125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028656" y="4333548"/>
            <a:ext cx="1219200" cy="533400"/>
          </a:xfrm>
          <a:prstGeom prst="rect">
            <a:avLst/>
          </a:prstGeom>
          <a:ln>
            <a:prstDash val="sysDash"/>
            <a:headEnd type="none" w="sm" len="sm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ALYAT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SEA PORT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Oval 7"/>
          <p:cNvSpPr>
            <a:spLocks noChangeArrowheads="1"/>
          </p:cNvSpPr>
          <p:nvPr/>
        </p:nvSpPr>
        <p:spPr bwMode="auto">
          <a:xfrm>
            <a:off x="4876800" y="4419600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5" name="Oval 14"/>
          <p:cNvSpPr>
            <a:spLocks noChangeArrowheads="1"/>
          </p:cNvSpPr>
          <p:nvPr/>
        </p:nvSpPr>
        <p:spPr bwMode="auto">
          <a:xfrm>
            <a:off x="5638800" y="4114800"/>
            <a:ext cx="155575" cy="1555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075" name="TextBox 43"/>
          <p:cNvSpPr txBox="1">
            <a:spLocks noChangeArrowheads="1"/>
          </p:cNvSpPr>
          <p:nvPr/>
        </p:nvSpPr>
        <p:spPr bwMode="auto">
          <a:xfrm>
            <a:off x="4544218" y="4664075"/>
            <a:ext cx="665163" cy="369888"/>
          </a:xfrm>
          <a:prstGeom prst="rect">
            <a:avLst/>
          </a:prstGeom>
          <a:ln>
            <a:prstDash val="sysDash"/>
            <a:headEnd type="none" w="sm" len="sm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KARS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6" name="TextBox 44"/>
          <p:cNvSpPr txBox="1">
            <a:spLocks noChangeArrowheads="1"/>
          </p:cNvSpPr>
          <p:nvPr/>
        </p:nvSpPr>
        <p:spPr bwMode="auto">
          <a:xfrm>
            <a:off x="5181600" y="4191000"/>
            <a:ext cx="1368425" cy="369888"/>
          </a:xfrm>
          <a:prstGeom prst="rect">
            <a:avLst/>
          </a:prstGeom>
          <a:ln>
            <a:prstDash val="sysDash"/>
            <a:headEnd type="none" w="sm" len="sm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AHALKALAKI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77" name="TextBox 45"/>
          <p:cNvSpPr txBox="1">
            <a:spLocks noChangeArrowheads="1"/>
          </p:cNvSpPr>
          <p:nvPr/>
        </p:nvSpPr>
        <p:spPr bwMode="auto">
          <a:xfrm>
            <a:off x="304800" y="4583113"/>
            <a:ext cx="1093788" cy="369887"/>
          </a:xfrm>
          <a:prstGeom prst="rect">
            <a:avLst/>
          </a:prstGeom>
          <a:ln>
            <a:prstDash val="sysDash"/>
            <a:headEnd type="none" w="sm" len="sm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ISTANBUL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>
            <a:off x="4038600" y="4648200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" name="Oval 20"/>
          <p:cNvSpPr>
            <a:spLocks noChangeArrowheads="1"/>
          </p:cNvSpPr>
          <p:nvPr/>
        </p:nvSpPr>
        <p:spPr bwMode="auto">
          <a:xfrm>
            <a:off x="3733800" y="4724400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" name="Oval 12"/>
          <p:cNvSpPr>
            <a:spLocks noChangeArrowheads="1"/>
          </p:cNvSpPr>
          <p:nvPr/>
        </p:nvSpPr>
        <p:spPr bwMode="auto">
          <a:xfrm>
            <a:off x="3184525" y="4572000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" name="Oval 8"/>
          <p:cNvSpPr>
            <a:spLocks noChangeArrowheads="1"/>
          </p:cNvSpPr>
          <p:nvPr/>
        </p:nvSpPr>
        <p:spPr bwMode="auto">
          <a:xfrm>
            <a:off x="1277564" y="4906962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" name="Oval 10"/>
          <p:cNvSpPr>
            <a:spLocks noChangeArrowheads="1"/>
          </p:cNvSpPr>
          <p:nvPr/>
        </p:nvSpPr>
        <p:spPr bwMode="auto">
          <a:xfrm>
            <a:off x="2667000" y="5622925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6" name="Oval 11"/>
          <p:cNvSpPr>
            <a:spLocks noChangeArrowheads="1"/>
          </p:cNvSpPr>
          <p:nvPr/>
        </p:nvSpPr>
        <p:spPr bwMode="auto">
          <a:xfrm>
            <a:off x="1295400" y="4937125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474" name="TextBox 44"/>
          <p:cNvSpPr txBox="1">
            <a:spLocks noChangeArrowheads="1"/>
          </p:cNvSpPr>
          <p:nvPr/>
        </p:nvSpPr>
        <p:spPr bwMode="auto">
          <a:xfrm>
            <a:off x="6172200" y="35814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112" name="Oval 19"/>
          <p:cNvSpPr>
            <a:spLocks noChangeArrowheads="1"/>
          </p:cNvSpPr>
          <p:nvPr/>
        </p:nvSpPr>
        <p:spPr bwMode="auto">
          <a:xfrm>
            <a:off x="7467600" y="2955925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3" name="Oval 18"/>
          <p:cNvSpPr>
            <a:spLocks noChangeArrowheads="1"/>
          </p:cNvSpPr>
          <p:nvPr/>
        </p:nvSpPr>
        <p:spPr bwMode="auto">
          <a:xfrm>
            <a:off x="8458200" y="4175125"/>
            <a:ext cx="92075" cy="92075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481" name="Text Box 4"/>
          <p:cNvSpPr txBox="1">
            <a:spLocks noChangeArrowheads="1"/>
          </p:cNvSpPr>
          <p:nvPr/>
        </p:nvSpPr>
        <p:spPr bwMode="auto">
          <a:xfrm>
            <a:off x="3375585" y="228600"/>
            <a:ext cx="4872271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3200">
              <a:latin typeface="Calibri" pitchFamily="34" charset="0"/>
            </a:endParaRPr>
          </a:p>
          <a:p>
            <a:pPr algn="ctr" eaLnBrk="1" hangingPunct="1"/>
            <a:endParaRPr lang="az-Latn-AZ" sz="3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sz="2000" b="1">
                <a:latin typeface="Tahoma" pitchFamily="34" charset="0"/>
                <a:cs typeface="Tahoma" pitchFamily="34" charset="0"/>
              </a:rPr>
              <a:t>Europe – Caucasus – Asia Transport Corridor</a:t>
            </a:r>
            <a:endParaRPr lang="en-GB" sz="20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3200">
              <a:latin typeface="Calibri" pitchFamily="34" charset="0"/>
            </a:endParaRPr>
          </a:p>
        </p:txBody>
      </p:sp>
      <p:pic>
        <p:nvPicPr>
          <p:cNvPr id="349194" name="Picture 10" descr="F:\Japanese_PPT\Pics for Presentation\unti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14800"/>
            <a:ext cx="571500" cy="571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10" descr="F:\Japanese_PPT\Pics for Presentation\untit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962400"/>
            <a:ext cx="723900" cy="723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6728665" y="4448829"/>
            <a:ext cx="152400" cy="152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490" name="Rectangle 37"/>
          <p:cNvSpPr>
            <a:spLocks noChangeArrowheads="1"/>
          </p:cNvSpPr>
          <p:nvPr/>
        </p:nvSpPr>
        <p:spPr bwMode="auto">
          <a:xfrm>
            <a:off x="1969293" y="1206926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b="1">
                <a:latin typeface="Tahoma" pitchFamily="34" charset="0"/>
                <a:cs typeface="Tahoma" pitchFamily="34" charset="0"/>
              </a:rPr>
              <a:t>Baku – Tbilisi – Kars railroad (The Iron Silkway)</a:t>
            </a:r>
            <a:endParaRPr lang="en-US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14749"/>
              </p:ext>
            </p:extLst>
          </p:nvPr>
        </p:nvGraphicFramePr>
        <p:xfrm>
          <a:off x="936625" y="1014413"/>
          <a:ext cx="6397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CorelDRAW" r:id="rId7" imgW="6399000" imgH="4225680" progId="">
                  <p:embed/>
                </p:oleObj>
              </mc:Choice>
              <mc:Fallback>
                <p:oleObj name="CorelDRAW" r:id="rId7" imgW="6399000" imgH="42256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014413"/>
                        <a:ext cx="6397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0" descr="Traldi manuela ITAZERCOM 1_modifica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204881" y="112765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11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20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2971800" y="418443"/>
            <a:ext cx="5181600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3200">
              <a:latin typeface="Calibri" pitchFamily="34" charset="0"/>
            </a:endParaRPr>
          </a:p>
          <a:p>
            <a:pPr algn="ctr" eaLnBrk="1" hangingPunct="1"/>
            <a:endParaRPr lang="az-Latn-AZ" sz="3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Infrastrutture</a:t>
            </a:r>
            <a:endParaRPr lang="en-GB" sz="2000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320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362200"/>
            <a:ext cx="6096000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z="1700" b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Destinazioni verso principali scali internazionali:</a:t>
            </a:r>
            <a:endParaRPr lang="en-US" sz="17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28600" lvl="1" indent="-2286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Verdana" pitchFamily="34" charset="0"/>
              <a:cs typeface="Times New Roman" pitchFamily="18" charset="0"/>
            </a:endParaRP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Tbilisi – 1 hour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Moscow – 2.5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Dubai – 2.5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	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Istanbul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– 2.5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	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Rome </a:t>
            </a:r>
            <a:r>
              <a:rPr lang="en-US" sz="1600" b="1">
                <a:latin typeface="Tahoma" pitchFamily="34" charset="0"/>
                <a:cs typeface="Tahoma" pitchFamily="34" charset="0"/>
              </a:rPr>
              <a:t>– 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4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smtClean="0">
                <a:latin typeface="Tahoma" pitchFamily="34" charset="0"/>
                <a:cs typeface="Tahoma" pitchFamily="34" charset="0"/>
              </a:rPr>
              <a:t>		Milan – 4 hours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Vienna – 4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Frankfurt – 5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Paris – 5 hours</a:t>
            </a:r>
          </a:p>
          <a:p>
            <a:pPr marL="228600" lvl="1" indent="-228600" eaLnBrk="0" fontAlgn="auto" hangingPunct="0">
              <a:spcBef>
                <a:spcPts val="600"/>
              </a:spcBef>
              <a:spcAft>
                <a:spcPts val="0"/>
              </a:spcAft>
              <a:tabLst>
                <a:tab pos="457200" algn="l"/>
              </a:tabLst>
              <a:defRPr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		London – 6 hours</a:t>
            </a:r>
          </a:p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746647"/>
            <a:ext cx="76962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z="1700" b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Importanti aeroporti passeggeri e merci per il Caucaso e la regione del Caspio</a:t>
            </a:r>
            <a:endParaRPr lang="en-US" sz="17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7267" name="Picture 3" descr="C:\Documents and Settings\nrasulova\Desktop\Presentations\AZPROMO Recent\Serbia_NEW\Pictures for Serbia\az.gif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-6123" r="23800"/>
          <a:stretch>
            <a:fillRect/>
          </a:stretch>
        </p:blipFill>
        <p:spPr bwMode="auto">
          <a:xfrm>
            <a:off x="3350276" y="2590835"/>
            <a:ext cx="4800600" cy="3962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7268" name="Picture 4" descr="C:\Documents and Settings\nrasulova\Desktop\Presentations\AZPROMO Recent\Serbia_NEW\Pictures for Serbia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6015" y="4114835"/>
            <a:ext cx="45720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Documents and Settings\nrasulova\Desktop\Presentations\AZPROMO Recent\Serbia_NEW\Pictures for Serbia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304631"/>
            <a:ext cx="45720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C:\Documents and Settings\nrasulova\Desktop\Presentations\AZPROMO Recent\Serbia_NEW\Pictures for Serbia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892" y="3581400"/>
            <a:ext cx="45720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C:\Documents and Settings\nrasulova\Desktop\Presentations\AZPROMO Recent\Serbia_NEW\Pictures for Serbia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6929" y="4038600"/>
            <a:ext cx="45720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 descr="C:\Documents and Settings\nrasulova\Desktop\Presentations\AZPROMO Recent\Serbia_NEW\Pictures for Serbia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105400"/>
            <a:ext cx="45720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430" name="TextBox 29"/>
          <p:cNvSpPr txBox="1">
            <a:spLocks noChangeArrowheads="1"/>
          </p:cNvSpPr>
          <p:nvPr/>
        </p:nvSpPr>
        <p:spPr bwMode="auto">
          <a:xfrm>
            <a:off x="7180729" y="4433514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Tahoma" pitchFamily="34" charset="0"/>
                <a:cs typeface="Tahoma" pitchFamily="34" charset="0"/>
              </a:rPr>
              <a:t>Baku</a:t>
            </a:r>
          </a:p>
        </p:txBody>
      </p:sp>
      <p:sp>
        <p:nvSpPr>
          <p:cNvPr id="60431" name="TextBox 30"/>
          <p:cNvSpPr txBox="1">
            <a:spLocks noChangeArrowheads="1"/>
          </p:cNvSpPr>
          <p:nvPr/>
        </p:nvSpPr>
        <p:spPr bwMode="auto">
          <a:xfrm>
            <a:off x="7239000" y="5052078"/>
            <a:ext cx="91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Tahoma" pitchFamily="34" charset="0"/>
                <a:cs typeface="Tahoma" pitchFamily="34" charset="0"/>
              </a:rPr>
              <a:t>Lankaran</a:t>
            </a:r>
          </a:p>
        </p:txBody>
      </p:sp>
      <p:sp>
        <p:nvSpPr>
          <p:cNvPr id="60432" name="TextBox 31"/>
          <p:cNvSpPr txBox="1">
            <a:spLocks noChangeArrowheads="1"/>
          </p:cNvSpPr>
          <p:nvPr/>
        </p:nvSpPr>
        <p:spPr bwMode="auto">
          <a:xfrm>
            <a:off x="3886200" y="5761831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Tahoma" pitchFamily="34" charset="0"/>
                <a:cs typeface="Tahoma" pitchFamily="34" charset="0"/>
              </a:rPr>
              <a:t>Nakhchivan</a:t>
            </a:r>
          </a:p>
        </p:txBody>
      </p:sp>
      <p:sp>
        <p:nvSpPr>
          <p:cNvPr id="60433" name="TextBox 32"/>
          <p:cNvSpPr txBox="1">
            <a:spLocks noChangeArrowheads="1"/>
          </p:cNvSpPr>
          <p:nvPr/>
        </p:nvSpPr>
        <p:spPr bwMode="auto">
          <a:xfrm>
            <a:off x="4876800" y="4173537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Tahoma" pitchFamily="34" charset="0"/>
                <a:cs typeface="Tahoma" pitchFamily="34" charset="0"/>
              </a:rPr>
              <a:t>Ganja</a:t>
            </a:r>
          </a:p>
        </p:txBody>
      </p:sp>
      <p:sp>
        <p:nvSpPr>
          <p:cNvPr id="60434" name="TextBox 33"/>
          <p:cNvSpPr txBox="1">
            <a:spLocks noChangeArrowheads="1"/>
          </p:cNvSpPr>
          <p:nvPr/>
        </p:nvSpPr>
        <p:spPr bwMode="auto">
          <a:xfrm>
            <a:off x="5451592" y="3792537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Tahoma" pitchFamily="34" charset="0"/>
                <a:cs typeface="Tahoma" pitchFamily="34" charset="0"/>
              </a:rPr>
              <a:t>Zagatala</a:t>
            </a:r>
          </a:p>
        </p:txBody>
      </p:sp>
      <p:pic>
        <p:nvPicPr>
          <p:cNvPr id="36" name="Picture 5" descr="C:\Documents and Settings\nrasulova\Desktop\Presentations\AZPROMO Recent\Serbia_NEW\Pictures for Serbia\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317" y="5257800"/>
            <a:ext cx="294068" cy="304800"/>
          </a:xfrm>
          <a:prstGeom prst="flowChartConnector">
            <a:avLst/>
          </a:prstGeom>
          <a:noFill/>
        </p:spPr>
      </p:pic>
      <p:pic>
        <p:nvPicPr>
          <p:cNvPr id="38" name="Picture 5" descr="C:\Documents and Settings\nrasulova\Desktop\Presentations\AZPROMO Recent\Serbia_NEW\Pictures for Serbia\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317" y="4495800"/>
            <a:ext cx="294068" cy="304800"/>
          </a:xfrm>
          <a:prstGeom prst="flowChartConnector">
            <a:avLst/>
          </a:prstGeom>
          <a:noFill/>
        </p:spPr>
      </p:pic>
      <p:pic>
        <p:nvPicPr>
          <p:cNvPr id="40" name="Picture 5" descr="C:\Documents and Settings\nrasulova\Desktop\Presentations\AZPROMO Recent\Serbia_NEW\Pictures for Serbia\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1019"/>
            <a:ext cx="296751" cy="307581"/>
          </a:xfrm>
          <a:prstGeom prst="flowChartConnector">
            <a:avLst/>
          </a:prstGeom>
          <a:noFill/>
        </p:spPr>
      </p:pic>
      <p:pic>
        <p:nvPicPr>
          <p:cNvPr id="41" name="Picture 5" descr="C:\Documents and Settings\nrasulova\Desktop\Presentations\AZPROMO Recent\Serbia_NEW\Pictures for Serbia\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317" y="2971800"/>
            <a:ext cx="294068" cy="304800"/>
          </a:xfrm>
          <a:prstGeom prst="flowChartConnector">
            <a:avLst/>
          </a:prstGeom>
          <a:noFill/>
        </p:spPr>
      </p:pic>
      <p:pic>
        <p:nvPicPr>
          <p:cNvPr id="267270" name="Picture 6" descr="C:\Documents and Settings\nrasulova\Desktop\Presentations\AZPROMO Recent\Serbia_NEW\Pictures for Serbia\ico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292" y="3352800"/>
            <a:ext cx="313508" cy="304800"/>
          </a:xfrm>
          <a:prstGeom prst="flowChartConnector">
            <a:avLst/>
          </a:prstGeom>
          <a:noFill/>
        </p:spPr>
      </p:pic>
      <p:pic>
        <p:nvPicPr>
          <p:cNvPr id="45" name="Picture 6" descr="C:\Documents and Settings\nrasulova\Desktop\Presentations\AZPROMO Recent\Serbia_NEW\Pictures for Serbia\ico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293" y="4114800"/>
            <a:ext cx="313508" cy="304800"/>
          </a:xfrm>
          <a:prstGeom prst="flowChartConnector">
            <a:avLst/>
          </a:prstGeom>
          <a:noFill/>
        </p:spPr>
      </p:pic>
      <p:pic>
        <p:nvPicPr>
          <p:cNvPr id="46" name="Picture 6" descr="C:\Documents and Settings\nrasulova\Desktop\Presentations\AZPROMO Recent\Serbia_NEW\Pictures for Serbia\ico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293" y="4876800"/>
            <a:ext cx="313508" cy="304800"/>
          </a:xfrm>
          <a:prstGeom prst="flowChartConnector">
            <a:avLst/>
          </a:prstGeom>
          <a:noFill/>
        </p:spPr>
      </p:pic>
      <p:pic>
        <p:nvPicPr>
          <p:cNvPr id="47" name="Picture 6" descr="C:\Documents and Settings\nrasulova\Desktop\Presentations\AZPROMO Recent\Serbia_NEW\Pictures for Serbia\icon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594" y="5638800"/>
            <a:ext cx="313508" cy="304800"/>
          </a:xfrm>
          <a:prstGeom prst="flowChartConnector">
            <a:avLst/>
          </a:prstGeom>
          <a:noFill/>
        </p:spPr>
      </p:pic>
      <p:sp>
        <p:nvSpPr>
          <p:cNvPr id="60443" name="TextBox 33"/>
          <p:cNvSpPr txBox="1">
            <a:spLocks noChangeArrowheads="1"/>
          </p:cNvSpPr>
          <p:nvPr/>
        </p:nvSpPr>
        <p:spPr bwMode="auto">
          <a:xfrm>
            <a:off x="6106610" y="3411537"/>
            <a:ext cx="838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b="1">
                <a:latin typeface="Tahoma" pitchFamily="34" charset="0"/>
                <a:cs typeface="Tahoma" pitchFamily="34" charset="0"/>
              </a:rPr>
              <a:t>Gabala</a:t>
            </a:r>
          </a:p>
        </p:txBody>
      </p:sp>
      <p:pic>
        <p:nvPicPr>
          <p:cNvPr id="31" name="Picture 4" descr="C:\Documents and Settings\nrasulova\Desktop\Presentations\AZPROMO Recent\Serbia_NEW\Pictures for Serbia\untitled3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324" y="3488807"/>
            <a:ext cx="457200" cy="45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5" descr="C:\Documents and Settings\nrasulova\Desktop\Presentations\AZPROMO Recent\Serbia_NEW\Pictures for Serbia\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570" y="5961063"/>
            <a:ext cx="294068" cy="304800"/>
          </a:xfrm>
          <a:prstGeom prst="flowChartConnector">
            <a:avLst/>
          </a:prstGeom>
          <a:noFill/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14749"/>
              </p:ext>
            </p:extLst>
          </p:nvPr>
        </p:nvGraphicFramePr>
        <p:xfrm>
          <a:off x="936625" y="1014413"/>
          <a:ext cx="6397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CorelDRAW" r:id="rId8" imgW="6399000" imgH="4225680" progId="">
                  <p:embed/>
                </p:oleObj>
              </mc:Choice>
              <mc:Fallback>
                <p:oleObj name="CorelDRAW" r:id="rId8" imgW="6399000" imgH="42256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014413"/>
                        <a:ext cx="6397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0" descr="Traldi manuela ITAZERCOM 1_modifica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CasellaDiTesto 32"/>
          <p:cNvSpPr txBox="1"/>
          <p:nvPr/>
        </p:nvSpPr>
        <p:spPr>
          <a:xfrm>
            <a:off x="169022" y="114817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7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raldi manuela ITAZERCOM 1_modifica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174172"/>
            <a:ext cx="28589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T_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47" y="1031441"/>
            <a:ext cx="657225" cy="4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AZ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51" y="1026679"/>
            <a:ext cx="710453" cy="46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57200" y="890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Fonte: MiSE/MAE</a:t>
            </a:r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313"/>
            <a:ext cx="8322564" cy="370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83968" y="193284"/>
            <a:ext cx="3960440" cy="841248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Interscambio - Grafici</a:t>
            </a:r>
            <a:endParaRPr lang="en-GB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52477" y="5267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b="1" smtClean="0"/>
              <a:t>2013:  € </a:t>
            </a:r>
            <a:r>
              <a:rPr lang="it-IT" b="1" smtClean="0">
                <a:solidFill>
                  <a:prstClr val="black"/>
                </a:solidFill>
              </a:rPr>
              <a:t>7,2   2014: 5,9</a:t>
            </a:r>
          </a:p>
          <a:p>
            <a:pPr lvl="0" algn="ctr"/>
            <a:r>
              <a:rPr lang="it-IT" b="1" smtClean="0">
                <a:solidFill>
                  <a:prstClr val="black"/>
                </a:solidFill>
              </a:rPr>
              <a:t>Aumento Export Italia 10%</a:t>
            </a:r>
            <a:endParaRPr lang="it-IT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raldi manuela ITAZERCOM 1_modifica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174172"/>
            <a:ext cx="28589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T_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40" y="1034532"/>
            <a:ext cx="657225" cy="4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AZ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5007"/>
            <a:ext cx="710453" cy="46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3968" y="193284"/>
            <a:ext cx="3960440" cy="841248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Interscambio - Prodotti</a:t>
            </a:r>
            <a:endParaRPr lang="en-GB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40" y="1589039"/>
            <a:ext cx="6282119" cy="508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 bwMode="auto">
          <a:xfrm>
            <a:off x="3221236" y="1249745"/>
            <a:ext cx="2381149" cy="940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tlCol="0" anchor="ctr">
            <a:spAutoFit/>
          </a:bodyPr>
          <a:lstStyle/>
          <a:p>
            <a:pPr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100" smtClean="0">
                <a:solidFill>
                  <a:prstClr val="black"/>
                </a:solidFill>
                <a:latin typeface="Calibri" pitchFamily="34" charset="0"/>
              </a:rPr>
              <a:t>Fonte: MAE</a:t>
            </a:r>
            <a:endParaRPr lang="it-IT" sz="11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Traldi manuela ITAZERCOM 1_modificato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174172"/>
            <a:ext cx="28589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57200" y="890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Fonte: MiSE/MAE</a:t>
            </a:r>
            <a:endParaRPr lang="it-IT"/>
          </a:p>
        </p:txBody>
      </p:sp>
      <p:pic>
        <p:nvPicPr>
          <p:cNvPr id="5" name="Picture 4" descr="IT_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1" y="1301180"/>
            <a:ext cx="657225" cy="4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AZ_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11894"/>
            <a:ext cx="710453" cy="46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87041"/>
              </p:ext>
            </p:extLst>
          </p:nvPr>
        </p:nvGraphicFramePr>
        <p:xfrm>
          <a:off x="169166" y="2132856"/>
          <a:ext cx="8229604" cy="3925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053"/>
                <a:gridCol w="649015"/>
                <a:gridCol w="649015"/>
                <a:gridCol w="649015"/>
                <a:gridCol w="649015"/>
                <a:gridCol w="649015"/>
                <a:gridCol w="649015"/>
                <a:gridCol w="649015"/>
                <a:gridCol w="649015"/>
                <a:gridCol w="649015"/>
                <a:gridCol w="649015"/>
                <a:gridCol w="651401"/>
              </a:tblGrid>
              <a:tr h="171848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9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</a:tr>
              <a:tr h="23629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Investimenti Diretti Esteri netti dell'Azerbaigian con il mondo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6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2005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2006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2007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2008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2009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2010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2011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2012</a:t>
                      </a:r>
                      <a:r>
                        <a:rPr lang="it-IT" sz="1400" u="none" strike="noStrike" baseline="30000">
                          <a:effectLst/>
                        </a:rPr>
                        <a:t> (1)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2013</a:t>
                      </a:r>
                      <a:r>
                        <a:rPr lang="it-IT" sz="1000" u="none" strike="noStrike" baseline="30000">
                          <a:effectLst/>
                        </a:rPr>
                        <a:t> (2)</a:t>
                      </a:r>
                      <a:endParaRPr lang="it-IT" sz="10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</a:tr>
              <a:tr h="2362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IDE netti in entrata (milioni di dollari US)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1.680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-584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-4.749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14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473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563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1.465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1.350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1.500</a:t>
                      </a:r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</a:tr>
              <a:tr h="2362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IDE netti in uscita (milioni di dollari US)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1221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705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286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556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326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232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533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600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650</a:t>
                      </a:r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</a:tr>
              <a:tr h="18616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baseline="30000">
                          <a:effectLst/>
                        </a:rPr>
                        <a:t>(1) </a:t>
                      </a:r>
                      <a:r>
                        <a:rPr lang="it-IT" sz="1400" u="none" strike="noStrike">
                          <a:effectLst/>
                        </a:rPr>
                        <a:t>Stime  </a:t>
                      </a:r>
                      <a:r>
                        <a:rPr lang="it-IT" sz="1400" u="none" strike="noStrike" baseline="30000">
                          <a:effectLst/>
                        </a:rPr>
                        <a:t>   (2)</a:t>
                      </a:r>
                      <a:r>
                        <a:rPr lang="it-IT" sz="1400" u="none" strike="noStrike">
                          <a:effectLst/>
                        </a:rPr>
                        <a:t> Previsioni  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gridSpan="6"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Fonte: Economist Intelligence Unit e UNCTAD</a:t>
                      </a:r>
                      <a:endParaRPr lang="it-IT" sz="1400" b="0" i="1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6291">
                <a:tc gridSpan="12">
                  <a:txBody>
                    <a:bodyPr/>
                    <a:lstStyle/>
                    <a:p>
                      <a:pPr algn="ctr" fontAlgn="ctr"/>
                      <a:endParaRPr lang="it-IT" sz="1400" b="1" u="none" strike="noStrike" smtClean="0">
                        <a:effectLst/>
                      </a:endParaRPr>
                    </a:p>
                    <a:p>
                      <a:pPr algn="ctr" fontAlgn="ctr"/>
                      <a:r>
                        <a:rPr lang="it-IT" sz="1400" b="1" u="none" strike="noStrike" smtClean="0">
                          <a:effectLst/>
                        </a:rPr>
                        <a:t>Investimenti </a:t>
                      </a:r>
                      <a:r>
                        <a:rPr lang="it-IT" sz="1400" b="1" u="none" strike="noStrike">
                          <a:effectLst/>
                        </a:rPr>
                        <a:t>Diretti Esteri netti dell'Italia con l'Azerbaigian</a:t>
                      </a:r>
                      <a:endParaRPr lang="it-IT" sz="1400" b="1" i="0" u="none" strike="noStrike">
                        <a:solidFill>
                          <a:srgbClr val="FFFFFF"/>
                        </a:solidFill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629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2004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2005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2006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2007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2008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2009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2010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Stock 2003 - 2010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62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IDE netti italiani in Azerbaigian (milioni di euro)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-1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64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IDE netti dell'Azerbaigian in Italia (milioni di euro)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</a:t>
                      </a:r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1848"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gridSpan="6"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Fonte: Eurostat</a:t>
                      </a:r>
                      <a:endParaRPr lang="it-IT" sz="1400" b="0" i="1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481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Presenza italiana in Azerbaigian (Fonte: rapporto congiunto MiSE-MAE)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circa 10 aziende in particolare operanti nei settori energetico, infrastrutture, edilizia e ristorazione</a:t>
                      </a:r>
                      <a:endParaRPr lang="it-IT" sz="1400" b="1" i="0" u="none" strike="noStrike">
                        <a:effectLst/>
                        <a:latin typeface="Garamond"/>
                      </a:endParaRPr>
                    </a:p>
                  </a:txBody>
                  <a:tcPr marL="7160" marR="7160" marT="716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3968" y="193284"/>
            <a:ext cx="3960440" cy="841248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Investimenti Diretti</a:t>
            </a:r>
            <a:endParaRPr lang="en-GB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187006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7941"/>
            <a:ext cx="3169920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4" y="2977369"/>
            <a:ext cx="2860358" cy="25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44004" y="329136"/>
            <a:ext cx="3744420" cy="841248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POSIZIONE STRATEGICA</a:t>
            </a:r>
            <a:endParaRPr lang="en-GB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944214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smtClean="0">
                <a:solidFill>
                  <a:srgbClr val="C00000"/>
                </a:solidFill>
              </a:rPr>
              <a:t>PUNTO DI INCONTRO E SNODO </a:t>
            </a:r>
            <a:r>
              <a:rPr lang="it-IT" b="1">
                <a:solidFill>
                  <a:srgbClr val="C00000"/>
                </a:solidFill>
              </a:rPr>
              <a:t>STRATEGICO FRA </a:t>
            </a:r>
            <a:r>
              <a:rPr lang="it-IT" b="1" smtClean="0">
                <a:solidFill>
                  <a:srgbClr val="C00000"/>
                </a:solidFill>
              </a:rPr>
              <a:t>DUE CONTINENTI</a:t>
            </a:r>
            <a:r>
              <a:rPr lang="it-IT" b="1">
                <a:solidFill>
                  <a:srgbClr val="C00000"/>
                </a:solidFill>
              </a:rPr>
              <a:t>, L’AZERBAIJAN E’ </a:t>
            </a:r>
            <a:r>
              <a:rPr lang="it-IT" b="1" smtClean="0">
                <a:solidFill>
                  <a:srgbClr val="C00000"/>
                </a:solidFill>
              </a:rPr>
              <a:t>SITUATO NEL </a:t>
            </a:r>
            <a:r>
              <a:rPr lang="it-IT" b="1">
                <a:solidFill>
                  <a:srgbClr val="C00000"/>
                </a:solidFill>
              </a:rPr>
              <a:t>CAUCASO MERIDIONALE, </a:t>
            </a:r>
            <a:endParaRPr lang="it-IT" b="1" smtClean="0">
              <a:solidFill>
                <a:srgbClr val="C00000"/>
              </a:solidFill>
            </a:endParaRPr>
          </a:p>
          <a:p>
            <a:pPr algn="ctr"/>
            <a:r>
              <a:rPr lang="it-IT" b="1" smtClean="0">
                <a:solidFill>
                  <a:srgbClr val="C00000"/>
                </a:solidFill>
              </a:rPr>
              <a:t>FRA EUROPA </a:t>
            </a:r>
            <a:r>
              <a:rPr lang="it-IT" b="1">
                <a:solidFill>
                  <a:srgbClr val="C00000"/>
                </a:solidFill>
              </a:rPr>
              <a:t>E ASIA</a:t>
            </a:r>
          </a:p>
        </p:txBody>
      </p:sp>
    </p:spTree>
    <p:extLst>
      <p:ext uri="{BB962C8B-B14F-4D97-AF65-F5344CB8AC3E}">
        <p14:creationId xmlns:p14="http://schemas.microsoft.com/office/powerpoint/2010/main" val="25959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995936" y="2286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Agricoltura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</a:t>
            </a:r>
            <a:endParaRPr lang="en-GB" sz="24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4520" name="Picture 4" descr="G:\Food\agri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97" y="4797152"/>
            <a:ext cx="548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7"/>
          <p:cNvSpPr txBox="1">
            <a:spLocks noChangeArrowheads="1"/>
          </p:cNvSpPr>
          <p:nvPr/>
        </p:nvSpPr>
        <p:spPr>
          <a:xfrm>
            <a:off x="457200" y="1286435"/>
            <a:ext cx="8686800" cy="3510717"/>
          </a:xfrm>
          <a:prstGeom prst="rect">
            <a:avLst/>
          </a:prstGeom>
        </p:spPr>
        <p:txBody>
          <a:bodyPr/>
          <a:lstStyle/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Zone climatiche – </a:t>
            </a:r>
            <a:r>
              <a:rPr lang="en-US">
                <a:latin typeface="Tahoma" pitchFamily="34" charset="0"/>
                <a:cs typeface="Tahoma" pitchFamily="34" charset="0"/>
              </a:rPr>
              <a:t>9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su 11 e terreno fertile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47</a:t>
            </a:r>
            <a:r>
              <a:rPr lang="en-US">
                <a:latin typeface="Tahoma" pitchFamily="34" charset="0"/>
                <a:cs typeface="Tahoma" pitchFamily="34" charset="0"/>
              </a:rPr>
              <a:t>%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della popolazione risiede in aree rurali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Impiega il 40</a:t>
            </a:r>
            <a:r>
              <a:rPr lang="en-US">
                <a:latin typeface="Tahoma" pitchFamily="34" charset="0"/>
                <a:cs typeface="Tahoma" pitchFamily="34" charset="0"/>
              </a:rPr>
              <a:t>%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della forza lavoro totale</a:t>
            </a: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Incentivi fiscali e sussidi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Tradizionale mercato ex URSS con popolazione circa 300 milioni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Forte competitività esportazione prodotti ortofrutticoli</a:t>
            </a:r>
            <a:endParaRPr lang="en-US" smtClean="0">
              <a:latin typeface="Tahoma" pitchFamily="34" charset="0"/>
              <a:ea typeface="Calibri" pitchFamily="34" charset="0"/>
              <a:cs typeface="Calibri" pitchFamily="34" charset="0"/>
            </a:endParaRPr>
          </a:p>
          <a:p>
            <a:pPr marL="180975" indent="-180975" eaLnBrk="0" hangingPunct="0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Facile accesso a mercato regionale </a:t>
            </a:r>
            <a:endParaRPr lang="cs-CZ" dirty="0">
              <a:latin typeface="Tahoma" pitchFamily="34" charset="0"/>
              <a:cs typeface="Tahoma" pitchFamily="34" charset="0"/>
            </a:endParaRPr>
          </a:p>
          <a:p>
            <a:pPr marL="180975" indent="-180975" eaLnBrk="0" hangingPunct="0">
              <a:lnSpc>
                <a:spcPct val="150000"/>
              </a:lnSpc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mtClean="0">
                <a:latin typeface="Tahoma" pitchFamily="34" charset="0"/>
                <a:cs typeface="Tahoma" pitchFamily="34" charset="0"/>
              </a:rPr>
              <a:t>Accordi doganali con i Paesi CSI </a:t>
            </a:r>
            <a:endParaRPr lang="cs-CZ" sz="300" smtClean="0">
              <a:latin typeface="Tahoma" pitchFamily="34" charset="0"/>
              <a:cs typeface="Tahoma" pitchFamily="34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80975" indent="-180975" algn="just">
              <a:lnSpc>
                <a:spcPct val="150000"/>
              </a:lnSpc>
              <a:spcBef>
                <a:spcPts val="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96875" indent="-342900" algn="ctr">
              <a:spcBef>
                <a:spcPct val="20000"/>
              </a:spcBef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96875" indent="-342900">
              <a:spcBef>
                <a:spcPct val="20000"/>
              </a:spcBef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200" dirty="0">
              <a:latin typeface="+mn-lt"/>
            </a:endParaRPr>
          </a:p>
        </p:txBody>
      </p:sp>
      <p:pic>
        <p:nvPicPr>
          <p:cNvPr id="12" name="Picture 10" descr="Traldi manuela ITAZERCOM 1_modificato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174172"/>
            <a:ext cx="28589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800600"/>
          </a:xfrm>
        </p:spPr>
        <p:txBody>
          <a:bodyPr>
            <a:normAutofit fontScale="85000" lnSpcReduction="20000"/>
          </a:bodyPr>
          <a:lstStyle/>
          <a:p>
            <a:pPr marL="114300" indent="0" fontAlgn="t">
              <a:buNone/>
            </a:pPr>
            <a:r>
              <a:rPr lang="it-IT" b="1"/>
              <a:t> </a:t>
            </a:r>
            <a:endParaRPr lang="it-IT"/>
          </a:p>
          <a:p>
            <a:pPr lvl="0" fontAlgn="t"/>
            <a:r>
              <a:rPr lang="it-IT" smtClean="0"/>
              <a:t>Valore </a:t>
            </a:r>
            <a:r>
              <a:rPr lang="it-IT"/>
              <a:t>effettivo annuale della produzione lorda pari a </a:t>
            </a:r>
            <a:r>
              <a:rPr lang="it-IT" smtClean="0"/>
              <a:t>5.244.6 </a:t>
            </a:r>
            <a:r>
              <a:rPr lang="it-IT"/>
              <a:t>milioni di manat </a:t>
            </a:r>
            <a:r>
              <a:rPr lang="it-IT" smtClean="0"/>
              <a:t>(+ 4.9</a:t>
            </a:r>
            <a:r>
              <a:rPr lang="it-IT"/>
              <a:t>% rispetto all’anno </a:t>
            </a:r>
            <a:r>
              <a:rPr lang="it-IT" smtClean="0"/>
              <a:t>precedente);</a:t>
            </a:r>
            <a:endParaRPr lang="it-IT"/>
          </a:p>
          <a:p>
            <a:pPr lvl="0" fontAlgn="t"/>
            <a:r>
              <a:rPr lang="it-IT"/>
              <a:t>In 12 mesi sono stati raccolti </a:t>
            </a:r>
            <a:r>
              <a:rPr lang="it-IT" smtClean="0"/>
              <a:t>2.361.900 </a:t>
            </a:r>
            <a:r>
              <a:rPr lang="it-IT"/>
              <a:t>tonnellate di prodotti, su una superficie totale di </a:t>
            </a:r>
            <a:r>
              <a:rPr lang="it-IT" smtClean="0"/>
              <a:t>1.073.700 ettari </a:t>
            </a:r>
            <a:r>
              <a:rPr lang="it-IT"/>
              <a:t>(aree destinate alla coltivazione dei cereali invernali e primaverili e dei legumi); </a:t>
            </a:r>
          </a:p>
          <a:p>
            <a:pPr lvl="0" fontAlgn="t"/>
            <a:r>
              <a:rPr lang="it-IT"/>
              <a:t>Il prodotto più coltivato è il grano. (64.1% o </a:t>
            </a:r>
            <a:r>
              <a:rPr lang="it-IT" smtClean="0"/>
              <a:t>1.898.100 </a:t>
            </a:r>
            <a:r>
              <a:rPr lang="it-IT"/>
              <a:t>tonnellate in un anno). </a:t>
            </a:r>
            <a:endParaRPr lang="it-IT" smtClean="0"/>
          </a:p>
          <a:p>
            <a:pPr lvl="0" fontAlgn="t"/>
            <a:r>
              <a:rPr lang="it-IT" smtClean="0"/>
              <a:t>Superficie dedicata alla coltivazione del grano nell’anno 2014: 646.000 ettari</a:t>
            </a:r>
            <a:r>
              <a:rPr lang="it-IT"/>
              <a:t>;</a:t>
            </a:r>
          </a:p>
          <a:p>
            <a:pPr marL="114300" indent="0" fontAlgn="t">
              <a:buNone/>
            </a:pPr>
            <a:endParaRPr lang="it-IT"/>
          </a:p>
          <a:p>
            <a:pPr marL="114300" indent="0" fontAlgn="t">
              <a:buNone/>
            </a:pPr>
            <a:r>
              <a:rPr lang="it-IT" b="1" smtClean="0"/>
              <a:t>Produzione </a:t>
            </a:r>
            <a:r>
              <a:rPr lang="it-IT" b="1"/>
              <a:t>2013 (in </a:t>
            </a:r>
            <a:r>
              <a:rPr lang="it-IT" b="1" smtClean="0"/>
              <a:t>migliaia/tonnellate):</a:t>
            </a:r>
            <a:endParaRPr lang="it-IT" b="1"/>
          </a:p>
          <a:p>
            <a:pPr lvl="0" fontAlgn="t"/>
            <a:r>
              <a:rPr lang="it-IT"/>
              <a:t>Carne in peso vivo -</a:t>
            </a:r>
            <a:r>
              <a:rPr lang="it-IT" smtClean="0"/>
              <a:t>514.4 (4.2</a:t>
            </a:r>
            <a:r>
              <a:rPr lang="it-IT"/>
              <a:t>% o 21 </a:t>
            </a:r>
            <a:r>
              <a:rPr lang="it-IT" smtClean="0"/>
              <a:t>tonnellate</a:t>
            </a:r>
            <a:r>
              <a:rPr lang="it-IT"/>
              <a:t>);</a:t>
            </a:r>
          </a:p>
          <a:p>
            <a:pPr lvl="0" fontAlgn="t"/>
            <a:r>
              <a:rPr lang="it-IT"/>
              <a:t>Latte – 1820.5 </a:t>
            </a:r>
            <a:r>
              <a:rPr lang="it-IT" smtClean="0"/>
              <a:t>(+ </a:t>
            </a:r>
            <a:r>
              <a:rPr lang="it-IT"/>
              <a:t>5.9% o 0.9 </a:t>
            </a:r>
            <a:r>
              <a:rPr lang="it-IT" smtClean="0"/>
              <a:t>tonnellate);</a:t>
            </a:r>
            <a:endParaRPr lang="it-IT"/>
          </a:p>
          <a:p>
            <a:pPr lvl="0" fontAlgn="t"/>
            <a:r>
              <a:rPr lang="it-IT"/>
              <a:t>Uovo – 1401.5 milioni </a:t>
            </a:r>
            <a:r>
              <a:rPr lang="it-IT" smtClean="0"/>
              <a:t>(+ </a:t>
            </a:r>
            <a:r>
              <a:rPr lang="it-IT"/>
              <a:t>14.2% o 174.8 milioni</a:t>
            </a:r>
            <a:r>
              <a:rPr lang="it-IT" smtClean="0"/>
              <a:t>);</a:t>
            </a:r>
            <a:endParaRPr lang="it-IT"/>
          </a:p>
          <a:p>
            <a:pPr lvl="0" fontAlgn="t"/>
            <a:r>
              <a:rPr lang="it-IT"/>
              <a:t>Lana – 16.8 </a:t>
            </a:r>
            <a:r>
              <a:rPr lang="it-IT" smtClean="0"/>
              <a:t>(+ </a:t>
            </a:r>
            <a:r>
              <a:rPr lang="it-IT"/>
              <a:t>1.9% o </a:t>
            </a:r>
            <a:r>
              <a:rPr lang="it-IT" smtClean="0"/>
              <a:t>0.3 </a:t>
            </a:r>
            <a:r>
              <a:rPr lang="it-IT"/>
              <a:t>tonnellate);</a:t>
            </a:r>
          </a:p>
          <a:p>
            <a:pPr marL="114300" indent="0" fontAlgn="t">
              <a:buNone/>
            </a:pPr>
            <a:r>
              <a:rPr lang="it-IT"/>
              <a:t> </a:t>
            </a:r>
          </a:p>
          <a:p>
            <a:endParaRPr lang="it-IT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Produzione 2013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</a:t>
            </a:r>
            <a:endParaRPr lang="en-GB" sz="24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5" name="Picture 1" descr="C:\Users\Avv. Manuela Traldi\Desktop\PRATICHE RISERVATE\CAMERA DI COMMERCIO\foto agro\photo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33" y="4607961"/>
            <a:ext cx="170688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Traldi manuela ITAZERCOM 1_modificat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6" y="174172"/>
            <a:ext cx="2858940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fontAlgn="t">
              <a:buNone/>
            </a:pPr>
            <a:r>
              <a:rPr lang="it-IT" b="1"/>
              <a:t>Produzione gennaio – febbraio </a:t>
            </a:r>
            <a:r>
              <a:rPr lang="it-IT" b="1" smtClean="0"/>
              <a:t>2013</a:t>
            </a:r>
            <a:r>
              <a:rPr lang="it-IT" b="1"/>
              <a:t> </a:t>
            </a:r>
            <a:r>
              <a:rPr lang="it-IT" b="1" smtClean="0"/>
              <a:t>(in </a:t>
            </a:r>
            <a:r>
              <a:rPr lang="it-IT" b="1"/>
              <a:t>migliaia/tonnellate):</a:t>
            </a:r>
          </a:p>
          <a:p>
            <a:pPr marL="114300" indent="0" fontAlgn="t">
              <a:buNone/>
            </a:pPr>
            <a:r>
              <a:rPr lang="it-IT" b="1"/>
              <a:t> </a:t>
            </a:r>
          </a:p>
          <a:p>
            <a:pPr lvl="0" fontAlgn="t"/>
            <a:r>
              <a:rPr lang="it-IT"/>
              <a:t>Patate – 992.7 </a:t>
            </a:r>
            <a:r>
              <a:rPr lang="it-IT" smtClean="0"/>
              <a:t>(+ </a:t>
            </a:r>
            <a:r>
              <a:rPr lang="it-IT"/>
              <a:t>2.5%);</a:t>
            </a:r>
          </a:p>
          <a:p>
            <a:pPr lvl="0" fontAlgn="t"/>
            <a:r>
              <a:rPr lang="it-IT"/>
              <a:t>Ortaggi – 1232.8 </a:t>
            </a:r>
            <a:r>
              <a:rPr lang="it-IT" smtClean="0"/>
              <a:t>(+ </a:t>
            </a:r>
            <a:r>
              <a:rPr lang="it-IT"/>
              <a:t>1.4%);</a:t>
            </a:r>
          </a:p>
          <a:p>
            <a:pPr lvl="0" fontAlgn="t"/>
            <a:r>
              <a:rPr lang="it-IT"/>
              <a:t>Prodotti per giardinaggio – 429.7 </a:t>
            </a:r>
            <a:r>
              <a:rPr lang="it-IT" smtClean="0"/>
              <a:t>(+ 0.4</a:t>
            </a:r>
            <a:r>
              <a:rPr lang="it-IT"/>
              <a:t>%);</a:t>
            </a:r>
          </a:p>
          <a:p>
            <a:pPr lvl="0" fontAlgn="t"/>
            <a:r>
              <a:rPr lang="it-IT"/>
              <a:t>Frutta e bacche – 852.9 </a:t>
            </a:r>
            <a:r>
              <a:rPr lang="it-IT" smtClean="0"/>
              <a:t>(+ 5.3</a:t>
            </a:r>
            <a:r>
              <a:rPr lang="it-IT"/>
              <a:t>%);</a:t>
            </a:r>
          </a:p>
          <a:p>
            <a:pPr lvl="0" fontAlgn="t"/>
            <a:r>
              <a:rPr lang="it-IT"/>
              <a:t>Uva – 154.1 </a:t>
            </a:r>
            <a:r>
              <a:rPr lang="it-IT" smtClean="0"/>
              <a:t>(+ </a:t>
            </a:r>
            <a:r>
              <a:rPr lang="it-IT"/>
              <a:t>2.1%);</a:t>
            </a:r>
          </a:p>
          <a:p>
            <a:pPr lvl="0" fontAlgn="t"/>
            <a:r>
              <a:rPr lang="it-IT"/>
              <a:t>Barbabietola da zucchero – 181.4 </a:t>
            </a:r>
            <a:r>
              <a:rPr lang="it-IT" smtClean="0"/>
              <a:t>(+ </a:t>
            </a:r>
            <a:r>
              <a:rPr lang="it-IT"/>
              <a:t>3.2%);</a:t>
            </a:r>
          </a:p>
          <a:p>
            <a:pPr lvl="0" fontAlgn="t"/>
            <a:r>
              <a:rPr lang="it-IT"/>
              <a:t>Tè. Foglia verde – 0.567; </a:t>
            </a:r>
          </a:p>
          <a:p>
            <a:pPr lvl="0" fontAlgn="t"/>
            <a:r>
              <a:rPr lang="it-IT"/>
              <a:t>Cotone grezzo – 44.8 ;</a:t>
            </a:r>
          </a:p>
          <a:p>
            <a:pPr lvl="0" fontAlgn="t"/>
            <a:r>
              <a:rPr lang="it-IT"/>
              <a:t>Foglie di tabacco – 3.5 .</a:t>
            </a:r>
          </a:p>
          <a:p>
            <a:endParaRPr lang="it-IT"/>
          </a:p>
        </p:txBody>
      </p:sp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Produzione mensile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</a:t>
            </a:r>
            <a:endParaRPr lang="en-GB" sz="24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77" name="Picture 1" descr="C:\Users\Avv. Manuela Traldi\Desktop\PRATICHE RISERVATE\CAMERA DI COMMERCIO\foto agro\photo_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88" y="4869160"/>
            <a:ext cx="243840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Avv. Manuela Traldi\Desktop\PRATICHE RISERVATE\CAMERA DI COMMERCIO\foto agro\photo_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68" y="2261683"/>
            <a:ext cx="14630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3519" y="3284984"/>
            <a:ext cx="7620000" cy="25202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t-IT" sz="2000" b="1" smtClean="0"/>
              <a:t>“Programma </a:t>
            </a:r>
            <a:r>
              <a:rPr lang="it-IT" sz="2000" b="1"/>
              <a:t>statale per la fornitura affidabile di prodotti alimentari alla popolazione 2008-2015” </a:t>
            </a:r>
            <a:endParaRPr lang="it-IT" sz="2000" b="1" smtClean="0"/>
          </a:p>
          <a:p>
            <a:pPr marL="571500" indent="-457200">
              <a:buFont typeface="+mj-lt"/>
              <a:buAutoNum type="arabicPeriod"/>
            </a:pPr>
            <a:endParaRPr lang="it-IT" sz="2000" b="1" smtClean="0"/>
          </a:p>
          <a:p>
            <a:pPr marL="114300" indent="0">
              <a:buNone/>
            </a:pPr>
            <a:r>
              <a:rPr lang="it-IT" sz="2000" b="1" smtClean="0"/>
              <a:t>“</a:t>
            </a:r>
            <a:r>
              <a:rPr lang="it-IT" sz="2000" b="1"/>
              <a:t>Programma statale per lo sviluppo di viticultura nel Paese – 2012 – 2020”. </a:t>
            </a:r>
          </a:p>
          <a:p>
            <a:endParaRPr lang="it-IT"/>
          </a:p>
        </p:txBody>
      </p:sp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Programmi Governativi 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</a:t>
            </a:r>
            <a:endParaRPr lang="en-GB" sz="24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649" name="Picture 1" descr="C:\Users\Avv. Manuela Traldi\Desktop\PRATICHE RISERVATE\CAMERA DI COMMERCIO\foto agro\photo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5400"/>
            <a:ext cx="2438400" cy="16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350276" y="184482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/>
            <a:r>
              <a:rPr lang="it-IT" sz="2000" b="1" smtClean="0"/>
              <a:t>Programma di Stato per lo sviluppo socio-economico della Repubblica dell’Azerbaigian 2008-2015"</a:t>
            </a:r>
          </a:p>
        </p:txBody>
      </p:sp>
      <p:pic>
        <p:nvPicPr>
          <p:cNvPr id="27650" name="Picture 2" descr="C:\Users\Avv. Manuela Traldi\Desktop\PRATICHE RISERVATE\CAMERA DI COMMERCIO\foto agro\photo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9160"/>
            <a:ext cx="25717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Programmi Governativi 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</a:t>
            </a:r>
            <a:endParaRPr lang="en-GB" sz="24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it-IT" b="1" smtClean="0"/>
              <a:t>Comune </a:t>
            </a:r>
            <a:r>
              <a:rPr lang="it-IT" b="1"/>
              <a:t>direzione strategica </a:t>
            </a:r>
            <a:r>
              <a:rPr lang="it-IT" b="1" smtClean="0"/>
              <a:t>fondata su:</a:t>
            </a:r>
          </a:p>
          <a:p>
            <a:pPr marL="114300" indent="0">
              <a:buNone/>
            </a:pPr>
            <a:endParaRPr lang="it-IT" b="1"/>
          </a:p>
          <a:p>
            <a:r>
              <a:rPr lang="it-IT"/>
              <a:t>1. </a:t>
            </a:r>
            <a:r>
              <a:rPr lang="it-IT" b="1"/>
              <a:t>Modernizzazione delle infrastrutture, promozione delle esportazioni, incremento dell’economia locale, competitività; </a:t>
            </a:r>
            <a:endParaRPr lang="it-IT"/>
          </a:p>
          <a:p>
            <a:r>
              <a:rPr lang="it-IT"/>
              <a:t>2. </a:t>
            </a:r>
            <a:r>
              <a:rPr lang="it-IT" b="1"/>
              <a:t>Incentivi Fiscali</a:t>
            </a:r>
            <a:r>
              <a:rPr lang="it-IT"/>
              <a:t>; </a:t>
            </a:r>
          </a:p>
          <a:p>
            <a:r>
              <a:rPr lang="it-IT"/>
              <a:t>3. </a:t>
            </a:r>
            <a:r>
              <a:rPr lang="it-IT" b="1"/>
              <a:t>Fondi nazionali per il supporto alla piccola impresa, prestiti agevolati; </a:t>
            </a:r>
            <a:endParaRPr lang="it-IT"/>
          </a:p>
          <a:p>
            <a:r>
              <a:rPr lang="it-IT"/>
              <a:t>4. </a:t>
            </a:r>
            <a:r>
              <a:rPr lang="it-IT" b="1"/>
              <a:t>Credito al settore della micro finanza, servizi finanziari per la micro e piccola </a:t>
            </a:r>
            <a:r>
              <a:rPr lang="it-IT" b="1" smtClean="0"/>
              <a:t>impresa</a:t>
            </a:r>
            <a:endParaRPr lang="it-IT"/>
          </a:p>
          <a:p>
            <a:endParaRPr lang="it-IT"/>
          </a:p>
        </p:txBody>
      </p:sp>
      <p:pic>
        <p:nvPicPr>
          <p:cNvPr id="20481" name="Picture 1" descr="C:\Users\Avv. Manuela Traldi\Desktop\PRATICHE RISERVATE\CAMERA DI COMMERCIO\foto agro\photo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8" y="5373216"/>
            <a:ext cx="1581912" cy="8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Avv. Manuela Traldi\Desktop\PRATICHE RISERVATE\CAMERA DI COMMERCIO\foto agro\photo_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86" y="5277712"/>
            <a:ext cx="1412240" cy="95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vv. Manuela Traldi\Desktop\PRATICHE RISERVATE\CAMERA DI COMMERCIO\foto agro\photo_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58" y="5277712"/>
            <a:ext cx="1463040" cy="9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it-IT" b="1"/>
              <a:t>C</a:t>
            </a:r>
            <a:r>
              <a:rPr lang="it-IT" b="1" smtClean="0"/>
              <a:t>ompleto </a:t>
            </a:r>
            <a:r>
              <a:rPr lang="it-IT" b="1"/>
              <a:t>sgravio </a:t>
            </a:r>
            <a:r>
              <a:rPr lang="it-IT" b="1" smtClean="0"/>
              <a:t>fiscale del Settore agricolo</a:t>
            </a:r>
            <a:r>
              <a:rPr lang="it-IT" smtClean="0"/>
              <a:t>: </a:t>
            </a:r>
            <a:endParaRPr lang="it-IT"/>
          </a:p>
          <a:p>
            <a:r>
              <a:rPr lang="it-IT" b="1"/>
              <a:t>Non </a:t>
            </a:r>
            <a:r>
              <a:rPr lang="it-IT" b="1" smtClean="0"/>
              <a:t>soggetto </a:t>
            </a:r>
            <a:r>
              <a:rPr lang="it-IT" b="1"/>
              <a:t>al pagamento di imposte, tranne quelle di proprietà sui terreni. </a:t>
            </a:r>
            <a:endParaRPr lang="it-IT"/>
          </a:p>
          <a:p>
            <a:r>
              <a:rPr lang="it-IT" b="1"/>
              <a:t>Non sono previsti dazi doganali. </a:t>
            </a:r>
            <a:endParaRPr lang="it-IT"/>
          </a:p>
          <a:p>
            <a:r>
              <a:rPr lang="it-IT" b="1"/>
              <a:t>Non è previsto il pagamento dell’IVA su prodotti e su attrezzature specifiche </a:t>
            </a:r>
            <a:r>
              <a:rPr lang="it-IT" b="1" smtClean="0"/>
              <a:t>importate </a:t>
            </a:r>
            <a:r>
              <a:rPr lang="it-IT" b="1"/>
              <a:t>ai fini di utilizzo nel settore agricolo (macchinari, sementi, lavorazione del latte, attrezzature per la lavorazione del pollame ecc). </a:t>
            </a:r>
            <a:endParaRPr lang="it-IT"/>
          </a:p>
          <a:p>
            <a:r>
              <a:rPr lang="it-IT" b="1"/>
              <a:t>50-70% di sconto sull’acquisto di carburanti, fertilizzanti e sementi. </a:t>
            </a:r>
            <a:endParaRPr lang="it-IT"/>
          </a:p>
          <a:p>
            <a:r>
              <a:rPr lang="it-IT" b="1"/>
              <a:t>Il settore gode di sovvenzioni governative ed è oggetto di forti finanziamenti. </a:t>
            </a:r>
            <a:endParaRPr lang="it-IT"/>
          </a:p>
        </p:txBody>
      </p:sp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1" smtClean="0">
                <a:latin typeface="Tahoma" pitchFamily="34" charset="0"/>
                <a:cs typeface="Tahoma" pitchFamily="34" charset="0"/>
              </a:rPr>
              <a:t>Incentivi 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</a:t>
            </a:r>
            <a:endParaRPr lang="en-GB" sz="24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400" b="1" smtClean="0">
                <a:latin typeface="Tahoma" pitchFamily="34" charset="0"/>
                <a:cs typeface="Tahoma" pitchFamily="34" charset="0"/>
              </a:rPr>
              <a:t>Agroleasing</a:t>
            </a:r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27584" y="1549087"/>
            <a:ext cx="6840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/>
              <a:t>Creata nel 2004:</a:t>
            </a:r>
          </a:p>
          <a:p>
            <a:endParaRPr lang="it-IT" smtClean="0"/>
          </a:p>
          <a:p>
            <a:pPr marL="342900" indent="-342900">
              <a:buFont typeface="+mj-lt"/>
              <a:buAutoNum type="arabicPeriod"/>
            </a:pPr>
            <a:r>
              <a:rPr lang="it-IT"/>
              <a:t>S</a:t>
            </a:r>
            <a:r>
              <a:rPr lang="it-IT" smtClean="0"/>
              <a:t>i </a:t>
            </a:r>
            <a:r>
              <a:rPr lang="it-IT"/>
              <a:t>occupa </a:t>
            </a:r>
            <a:r>
              <a:rPr lang="it-IT" b="1"/>
              <a:t>dell’importazione e fornitura di fertilizzanti, pesticidi, attrezzature industriali, piante, sementi, grano</a:t>
            </a:r>
            <a:r>
              <a:rPr lang="it-IT"/>
              <a:t>, allevamento del bestiame etc. </a:t>
            </a:r>
          </a:p>
          <a:p>
            <a:pPr marL="342900" indent="-342900">
              <a:buFont typeface="+mj-lt"/>
              <a:buAutoNum type="arabicPeriod"/>
            </a:pPr>
            <a:r>
              <a:rPr lang="it-IT" b="1"/>
              <a:t>C</a:t>
            </a:r>
            <a:r>
              <a:rPr lang="it-IT" b="1" smtClean="0"/>
              <a:t>oncede </a:t>
            </a:r>
            <a:r>
              <a:rPr lang="it-IT" b="1"/>
              <a:t>in leasing e/o vende macchine agricole ed attrezzature tecnologiche (acquistate con fondi statali) </a:t>
            </a:r>
            <a:r>
              <a:rPr lang="it-IT"/>
              <a:t>con il pagamento anticipato del 20%, con la </a:t>
            </a:r>
            <a:r>
              <a:rPr lang="it-IT" smtClean="0"/>
              <a:t>possibili-à </a:t>
            </a:r>
            <a:r>
              <a:rPr lang="it-IT"/>
              <a:t>di un rimborso del residuo 80% durante i successivi 10 anni. </a:t>
            </a:r>
            <a:endParaRPr lang="it-IT" smtClean="0"/>
          </a:p>
          <a:p>
            <a:endParaRPr lang="it-IT"/>
          </a:p>
          <a:p>
            <a:r>
              <a:rPr lang="it-IT" smtClean="0"/>
              <a:t>Sino al 2012, sono </a:t>
            </a:r>
            <a:r>
              <a:rPr lang="it-IT"/>
              <a:t>state acquistate </a:t>
            </a:r>
            <a:r>
              <a:rPr lang="it-IT" b="1"/>
              <a:t>9.452 unità di macchine agricole di varie case </a:t>
            </a:r>
            <a:r>
              <a:rPr lang="it-IT" b="1" smtClean="0"/>
              <a:t>produttrici </a:t>
            </a:r>
            <a:r>
              <a:rPr lang="it-IT" b="1"/>
              <a:t>tramite </a:t>
            </a:r>
            <a:r>
              <a:rPr lang="it-IT" b="1" smtClean="0"/>
              <a:t>Agroleasing</a:t>
            </a:r>
            <a:endParaRPr lang="it-IT"/>
          </a:p>
          <a:p>
            <a:endParaRPr lang="it-IT"/>
          </a:p>
        </p:txBody>
      </p:sp>
      <p:pic>
        <p:nvPicPr>
          <p:cNvPr id="18433" name="Picture 1" descr="C:\Users\Avv. Manuela Traldi\Desktop\PRATICHE RISERVATE\CAMERA DI COMMERCIO\foto agro\photo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4" y="5445224"/>
            <a:ext cx="170688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vv. Manuela Traldi\Desktop\PRATICHE RISERVATE\CAMERA DI COMMERCIO\foto agro\photo_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90" y="5298173"/>
            <a:ext cx="18288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Avv. Manuela Traldi\Desktop\PRATICHE RISERVATE\CAMERA DI COMMERCIO\foto agro\photo_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29044"/>
            <a:ext cx="1463040" cy="9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400" b="1" smtClean="0">
                <a:latin typeface="Tahoma" pitchFamily="34" charset="0"/>
                <a:cs typeface="Tahoma" pitchFamily="34" charset="0"/>
              </a:rPr>
              <a:t>Banca Mondiale</a:t>
            </a:r>
            <a:endParaRPr lang="en-GB" sz="2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48336" y="1810961"/>
            <a:ext cx="32403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/>
              <a:t>Con il finanziamento e il supporto tecnico </a:t>
            </a:r>
            <a:r>
              <a:rPr lang="it-IT" b="1" smtClean="0"/>
              <a:t>della Banca Mondiale</a:t>
            </a:r>
            <a:r>
              <a:rPr lang="it-IT" smtClean="0"/>
              <a:t>:</a:t>
            </a:r>
          </a:p>
          <a:p>
            <a:endParaRPr lang="it-IT"/>
          </a:p>
          <a:p>
            <a:r>
              <a:rPr lang="it-IT" smtClean="0"/>
              <a:t>Dal 1992, </a:t>
            </a:r>
            <a:r>
              <a:rPr lang="it-IT" b="1" smtClean="0"/>
              <a:t>2,969 </a:t>
            </a:r>
            <a:r>
              <a:rPr lang="it-IT" b="1"/>
              <a:t>milioni di dollari </a:t>
            </a:r>
            <a:r>
              <a:rPr lang="it-IT"/>
              <a:t>per la realizzazione di </a:t>
            </a:r>
            <a:r>
              <a:rPr lang="it-IT" b="1"/>
              <a:t>43 </a:t>
            </a:r>
            <a:r>
              <a:rPr lang="it-IT" b="1" smtClean="0"/>
              <a:t>progetti</a:t>
            </a:r>
            <a:r>
              <a:rPr lang="it-IT" b="1"/>
              <a:t>. </a:t>
            </a:r>
            <a:endParaRPr lang="it-IT" b="1" smtClean="0"/>
          </a:p>
          <a:p>
            <a:endParaRPr lang="it-IT"/>
          </a:p>
          <a:p>
            <a:r>
              <a:rPr lang="it-IT" b="1" smtClean="0"/>
              <a:t>56,000 </a:t>
            </a:r>
            <a:r>
              <a:rPr lang="it-IT" b="1"/>
              <a:t>ettari di reti di </a:t>
            </a:r>
            <a:r>
              <a:rPr lang="it-IT" b="1" smtClean="0"/>
              <a:t>irrigazione </a:t>
            </a:r>
            <a:r>
              <a:rPr lang="it-IT" smtClean="0"/>
              <a:t>rinnovati</a:t>
            </a:r>
            <a:r>
              <a:rPr lang="it-IT"/>
              <a:t>, </a:t>
            </a:r>
            <a:r>
              <a:rPr lang="it-IT" smtClean="0"/>
              <a:t>con miglioramento nei </a:t>
            </a:r>
            <a:r>
              <a:rPr lang="it-IT"/>
              <a:t>rendimenti delle colture intorno al 23% e un aumento generale del reddito </a:t>
            </a:r>
            <a:r>
              <a:rPr lang="it-IT" smtClean="0"/>
              <a:t>agricolo.</a:t>
            </a:r>
          </a:p>
          <a:p>
            <a:endParaRPr lang="it-IT" smtClean="0"/>
          </a:p>
          <a:p>
            <a:r>
              <a:rPr lang="it-IT" smtClean="0"/>
              <a:t>Altri </a:t>
            </a:r>
            <a:r>
              <a:rPr lang="it-IT" b="1"/>
              <a:t>65,000 ettari </a:t>
            </a:r>
            <a:r>
              <a:rPr lang="it-IT" smtClean="0"/>
              <a:t>oggetto di successivo progetto </a:t>
            </a:r>
            <a:endParaRPr lang="it-IT"/>
          </a:p>
        </p:txBody>
      </p:sp>
      <p:pic>
        <p:nvPicPr>
          <p:cNvPr id="6" name="Picture 2" descr="C:\Users\Avv. Manuela Traldi\Desktop\PRATICHE RISERVATE\CAMERA DI COMMERCIO\foto agro\photo_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" y="1890671"/>
            <a:ext cx="3247949" cy="2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1" descr="C:\Users\Avv. Manuela Traldi\Desktop\PRATICHE RISERVATE\CAMERA DI COMMERCIO\foto agro\photo_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5" y="447784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Dati Statistici Macchinari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53667"/>
              </p:ext>
            </p:extLst>
          </p:nvPr>
        </p:nvGraphicFramePr>
        <p:xfrm>
          <a:off x="539552" y="1340224"/>
          <a:ext cx="3303640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910"/>
                <a:gridCol w="825910"/>
                <a:gridCol w="825910"/>
                <a:gridCol w="825910"/>
              </a:tblGrid>
              <a:tr h="14078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1.12. Number of tractors and combines, end of the year 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893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1000  units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</a:tr>
              <a:tr h="2393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 Years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Tractors *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Grain combines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</a:tr>
              <a:tr h="4856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number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total power of engines, thsd. horse power</a:t>
                      </a:r>
                      <a:endParaRPr lang="en-US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1985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38,8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2631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4,5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1990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40,9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2988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4,5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1992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37,3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2853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1993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34,8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2607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4,4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1994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33,5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2047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4,5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1995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33,2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2177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1996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32,9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2147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4,3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1999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29,5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2180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3,6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2005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sng" strike="noStrike">
                          <a:effectLst/>
                        </a:rPr>
                        <a:t>14,9</a:t>
                      </a:r>
                      <a:endParaRPr lang="it-IT" sz="800" b="0" i="0" u="sng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sng" strike="noStrike">
                          <a:effectLst/>
                        </a:rPr>
                        <a:t>1016</a:t>
                      </a:r>
                      <a:endParaRPr lang="it-IT" sz="800" b="0" i="0" u="sng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sng" strike="noStrike">
                          <a:effectLst/>
                        </a:rPr>
                        <a:t>1,3</a:t>
                      </a:r>
                      <a:endParaRPr lang="it-IT" sz="800" b="0" i="0" u="sng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b"/>
                </a:tc>
              </a:tr>
              <a:tr h="1689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0,9**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61**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0,1**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2007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21,1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1439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2,1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2008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21,6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1473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2,2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2009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21,5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1478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2,2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2010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21,3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1453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1,9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2011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21,4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1464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1,8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6893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>
                          <a:effectLst/>
                        </a:rPr>
                        <a:t>2012</a:t>
                      </a:r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21,1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1434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253404" marT="7039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1,7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168936" marT="7039" marB="0" anchor="ctr"/>
                </a:tc>
              </a:tr>
              <a:tr h="140780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</a:tr>
              <a:tr h="2885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*  Excluding tractors with  irrigation  and other machines. There were 284 such tractors in 2005 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3014">
                <a:tc gridSpan="4"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**  Besides “Agroservice” enterprises</a:t>
                      </a:r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049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Note:  From 2007 data on the base of Head State Technical Supervision Inspectorate of the Ministry of Agriculture, including “Agroservice” and “Agrolizinq” enterprises </a:t>
                      </a:r>
                      <a:endParaRPr lang="en-US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039" marR="7039" marT="7039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Picture 1" descr="C:\Users\Avv. Manuela Traldi\Desktop\PRATICHE RISERVATE\CAMERA DI COMMERCIO\foto agro\photo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1706880" cy="11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Avv. Manuela Traldi\Desktop\PRATICHE RISERVATE\CAMERA DI COMMERCIO\foto agro\photo_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93" y="4149080"/>
            <a:ext cx="25717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Dati Statistici Macchinari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20107"/>
              </p:ext>
            </p:extLst>
          </p:nvPr>
        </p:nvGraphicFramePr>
        <p:xfrm>
          <a:off x="467544" y="1556792"/>
          <a:ext cx="7620004" cy="4275671"/>
        </p:xfrm>
        <a:graphic>
          <a:graphicData uri="http://schemas.openxmlformats.org/drawingml/2006/table">
            <a:tbl>
              <a:tblPr/>
              <a:tblGrid>
                <a:gridCol w="588180"/>
                <a:gridCol w="493808"/>
                <a:gridCol w="493808"/>
                <a:gridCol w="493808"/>
                <a:gridCol w="493808"/>
                <a:gridCol w="553064"/>
                <a:gridCol w="553064"/>
                <a:gridCol w="493808"/>
                <a:gridCol w="493808"/>
                <a:gridCol w="493808"/>
                <a:gridCol w="493808"/>
                <a:gridCol w="493808"/>
                <a:gridCol w="493808"/>
                <a:gridCol w="493808"/>
                <a:gridCol w="493808"/>
              </a:tblGrid>
              <a:tr h="13321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3217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effectLst/>
                          <a:latin typeface="Times New Roman"/>
                        </a:rPr>
                        <a:t>1.13. Stock of main agricultural equipment, end of the year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39878"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units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Years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Tractors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Ploughs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Cultiva- tors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Seeding</a:t>
                      </a:r>
                      <a:br>
                        <a:rPr lang="it-IT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machine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Mowers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Press choose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Combines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Machines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261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cereals</a:t>
                      </a:r>
                      <a:br>
                        <a:rPr lang="it-IT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harvesters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grain maize harvesters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 fodder </a:t>
                      </a:r>
                      <a:br>
                        <a:rPr lang="it-IT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harvesters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    potatoes </a:t>
                      </a:r>
                      <a:br>
                        <a:rPr lang="it-IT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harvesters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cotton harvesters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beet harvesters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 hard mineral fertilizer  spreaders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spray and pollinate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1985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38772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14100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10038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10560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4620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4470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4493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1793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4238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3825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12219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1990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40883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13318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7278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8998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3187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4316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4544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361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1624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3658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2928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8915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1994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33508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10156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4958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7028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2461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3270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4509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277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1148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2882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1789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4841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1995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33174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8770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4512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6702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2088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3269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4273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239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1075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2653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1676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4247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1996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32855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8601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4633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6532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2046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3263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4295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243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1019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2430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1523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3926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1999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29500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6477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4180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4897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1296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1984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3634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158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640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1751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1086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14887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3019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1009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1412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1056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903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1298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0" i="0" u="sng" strike="noStrike">
                          <a:effectLst/>
                          <a:latin typeface="Times New Roman"/>
                        </a:rPr>
                        <a:t>201</a:t>
                      </a:r>
                    </a:p>
                  </a:txBody>
                  <a:tcPr marL="6661" marR="6661" marT="66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8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877*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198*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27*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71*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31*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53*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119*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28*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24*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2007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21071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3058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1034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1927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733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1360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2088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597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...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621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21592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3277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1034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1967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733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1529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2220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698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...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106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694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2009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21542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3326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987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1965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901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1537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2176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690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...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659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21258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3344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939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1844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873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1501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1928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661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...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624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21404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3324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902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1911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882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1516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1776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681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629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6661" marR="6661" marT="66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21073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3278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893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1867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884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1495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1724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654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622</a:t>
                      </a:r>
                    </a:p>
                  </a:txBody>
                  <a:tcPr marL="6661" marR="6661" marT="66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860">
                <a:tc>
                  <a:txBody>
                    <a:bodyPr/>
                    <a:lstStyle/>
                    <a:p>
                      <a:pPr algn="ctr" fontAlgn="ctr"/>
                      <a:endParaRPr lang="it-IT" sz="800" b="1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89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892">
                <a:tc gridSpan="10"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effectLst/>
                          <a:latin typeface="Times New Roman"/>
                        </a:rPr>
                        <a:t>*  Besides “Agroservice” enterprises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05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Times New Roman"/>
                        </a:rPr>
                        <a:t>Note:  From 2007 data on the base of Head State Technical Supervision Inspectorate of the Ministry of Agriculture, including “Agroservice” and “Agrolizinq” enterprises</a:t>
                      </a: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effectLst/>
                        <a:latin typeface="Arial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892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effectLst/>
                        <a:latin typeface="Times New Roman"/>
                      </a:endParaRPr>
                    </a:p>
                  </a:txBody>
                  <a:tcPr marL="6661" marR="6661" marT="66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187006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irst Oil Boom in Azerbaij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394" y="2219325"/>
            <a:ext cx="26543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42_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824" y="1981200"/>
            <a:ext cx="2743200" cy="166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42_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1024" y="2164396"/>
            <a:ext cx="2590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9" descr="Oil in Azerbaij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765" y="4304944"/>
            <a:ext cx="2743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0" descr="Oil in Azerbaij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4824" y="4304057"/>
            <a:ext cx="27432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33401" y="3883025"/>
            <a:ext cx="266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Primo‘oil </a:t>
            </a:r>
            <a:r>
              <a:rPr lang="en-GB" sz="14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boom</a:t>
            </a:r>
            <a:r>
              <a:rPr lang="en-GB" sz="1400" b="1" i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Baku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170023" y="3733799"/>
            <a:ext cx="281940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Prima fabbrica di </a:t>
            </a:r>
          </a:p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Kerosene Nobel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5827059" y="3806638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1846–primi pozzi scavati a mano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180184" y="6126688"/>
            <a:ext cx="30625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Primo oleodotto Baku-Batumi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276600" y="6169025"/>
            <a:ext cx="3095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GB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Sistema di distribuzione Nobel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248400" y="6169025"/>
            <a:ext cx="22813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0975" lvl="1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Primi vagoni cisterna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Picture 14" descr="42_0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091436" y="4477095"/>
            <a:ext cx="2667000" cy="1579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7"/>
          <p:cNvSpPr txBox="1"/>
          <p:nvPr/>
        </p:nvSpPr>
        <p:spPr>
          <a:xfrm>
            <a:off x="827584" y="1295400"/>
            <a:ext cx="7128792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lvl="1" indent="-180975" algn="ctr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50% della produzione mondiale di petrolio nel XIX secolo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80975" lvl="1" indent="-180975" algn="ctr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80</a:t>
            </a:r>
            <a:r>
              <a:rPr lang="en-US" sz="1400" b="1" i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% </a:t>
            </a:r>
            <a:r>
              <a:rPr lang="en-US" sz="1400" b="1" i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della produzione totale Sovietica durante la Seconda Guerra Mondiale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283968" y="193284"/>
            <a:ext cx="3960440" cy="841248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TRADIZIONE INDUSTRIALE</a:t>
            </a:r>
            <a:endParaRPr lang="en-GB" sz="1600" b="1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01295"/>
              </p:ext>
            </p:extLst>
          </p:nvPr>
        </p:nvGraphicFramePr>
        <p:xfrm>
          <a:off x="841412" y="992211"/>
          <a:ext cx="639900" cy="42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CorelDRAW" r:id="rId10" imgW="6399000" imgH="4225680" progId="">
                  <p:embed/>
                </p:oleObj>
              </mc:Choice>
              <mc:Fallback>
                <p:oleObj name="CorelDRAW" r:id="rId10" imgW="6399000" imgH="4225680" progId="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412" y="992211"/>
                        <a:ext cx="639900" cy="42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180184" y="95510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Dati Statistici Produttività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72769"/>
              </p:ext>
            </p:extLst>
          </p:nvPr>
        </p:nvGraphicFramePr>
        <p:xfrm>
          <a:off x="338336" y="1556792"/>
          <a:ext cx="7619999" cy="4575218"/>
        </p:xfrm>
        <a:graphic>
          <a:graphicData uri="http://schemas.openxmlformats.org/drawingml/2006/table">
            <a:tbl>
              <a:tblPr/>
              <a:tblGrid>
                <a:gridCol w="1051775"/>
                <a:gridCol w="547352"/>
                <a:gridCol w="547352"/>
                <a:gridCol w="547352"/>
                <a:gridCol w="547352"/>
                <a:gridCol w="547352"/>
                <a:gridCol w="547352"/>
                <a:gridCol w="547352"/>
                <a:gridCol w="547352"/>
                <a:gridCol w="547352"/>
                <a:gridCol w="547352"/>
                <a:gridCol w="547352"/>
                <a:gridCol w="547352"/>
              </a:tblGrid>
              <a:tr h="16098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Times New Roman"/>
                        </a:rPr>
                        <a:t>1.14. Provision of agriculture with equipment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903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1" i="1" u="none" strike="noStrike">
                        <a:effectLst/>
                        <a:latin typeface="Times New Roman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effectLst/>
                        <a:latin typeface="Times New Roman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528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1990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1994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1995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1996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1999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2005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2007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2008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2009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2010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imes New Roman"/>
                        </a:rPr>
                        <a:t>Tractors per 1000 ha arable land, units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26,7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21,6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21,3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20,6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16,8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11,9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15,9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14,4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13,4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13,3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12,8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Times New Roman"/>
                        </a:rPr>
                        <a:t>Arable land per                          1 tractors, ha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imes New Roman"/>
                        </a:rPr>
                        <a:t>Combines (machinery) per 1000 hectare of sown area of appropriate crops, units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Cereals harvester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Grain maize harv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28,0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28,3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22,8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19,9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5,5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Potatoes harvester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Beet harvester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3,5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Cotton harvester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18,6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Times New Roman"/>
                        </a:rPr>
                        <a:t>Sown area of appropriate crops per combine (machine), ha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Cereals harvester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126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544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338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389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503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487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526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578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Grain maize harv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622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2450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2396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4504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5978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8409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11884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Potatoes harvester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567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758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1227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1789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263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6427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4963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10173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3396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3290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3104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3667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Beet harvester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349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188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270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487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200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279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535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852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944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811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402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Cotton harvester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5122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…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1127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713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Per 100 tractors, units 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Plougs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Cultivators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Seeding machines</a:t>
                      </a:r>
                    </a:p>
                  </a:txBody>
                  <a:tcPr marL="8049" marR="8049" marT="80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49" marR="8049" marT="80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Mowers </a:t>
                      </a:r>
                    </a:p>
                  </a:txBody>
                  <a:tcPr marL="8049" marR="8049" marT="8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49" marR="8049" marT="8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Priorità Investimento </a:t>
            </a:r>
          </a:p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Settore Alimentare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3528" y="1628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u="sng" smtClean="0"/>
              <a:t>Lavorazione </a:t>
            </a:r>
            <a:r>
              <a:rPr lang="it-IT" b="1" i="1" u="sng"/>
              <a:t>del cibo </a:t>
            </a:r>
            <a:endParaRPr lang="it-IT" b="1" u="sng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Succhi di frutta, vino e produzioni alcooliche,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Carne e latticini,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Miele,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Acqua minerale e naturale,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Lavorazione delle patate (patate fritte, farina etc),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Inscatolamento e congelamento di frutta e verdura, frutta secca,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Pasticceria,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Lavorazione delle nocciole, olio di nocciole,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Cibo per bambini,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Olive e prodotti delle olive,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Salse di vario tipo (pomodoro, maionese etc) </a:t>
            </a:r>
          </a:p>
        </p:txBody>
      </p:sp>
      <p:sp>
        <p:nvSpPr>
          <p:cNvPr id="3" name="CasellaDiTesto 2"/>
          <p:cNvSpPr txBox="1"/>
          <p:nvPr/>
        </p:nvSpPr>
        <p:spPr bwMode="auto">
          <a:xfrm>
            <a:off x="4895528" y="1628800"/>
            <a:ext cx="3168352" cy="317433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xtLst/>
        </p:spPr>
        <p:txBody>
          <a:bodyPr wrap="square" rtlCol="0" anchor="ctr">
            <a:spAutoFit/>
          </a:bodyPr>
          <a:lstStyle/>
          <a:p>
            <a:r>
              <a:rPr lang="it-IT" b="1" i="1" u="sng"/>
              <a:t>Infrastrutture </a:t>
            </a:r>
            <a:endParaRPr lang="it-IT" b="1" u="sng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Conservazione frigorifera,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Serre,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Granai,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Mattatoi,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Centri logistici,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Attrezzatura agricola,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Sistemi di imballaggio,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Servizi Agro-industriali,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Servizi </a:t>
            </a:r>
            <a:r>
              <a:rPr lang="it-IT" smtClean="0"/>
              <a:t>veterinari</a:t>
            </a:r>
            <a:endParaRPr lang="it-IT"/>
          </a:p>
          <a:p>
            <a:endParaRPr lang="it-IT"/>
          </a:p>
          <a:p>
            <a:pPr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endParaRPr lang="it-IT" sz="100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16" y="480313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6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251979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Dati Importazione Alimentare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8460" y="1124744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u="sng" smtClean="0"/>
              <a:t>Categorie in ordine di valore importazioni:</a:t>
            </a:r>
            <a:endParaRPr lang="it-IT"/>
          </a:p>
          <a:p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 smtClean="0"/>
              <a:t>Carne </a:t>
            </a:r>
            <a:r>
              <a:rPr lang="it-IT"/>
              <a:t>e frattaglie </a:t>
            </a:r>
            <a:r>
              <a:rPr lang="it-IT" smtClean="0"/>
              <a:t>commestibili</a:t>
            </a:r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/>
              <a:t>Pesce, altri acquatici invertebrati 	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Latticini, uova di uccello, miele </a:t>
            </a:r>
            <a:r>
              <a:rPr lang="it-IT" smtClean="0"/>
              <a:t>naturale</a:t>
            </a:r>
            <a:endParaRPr lang="it-IT"/>
          </a:p>
          <a:p>
            <a:pPr marL="342900" indent="-342900">
              <a:buFont typeface="+mj-lt"/>
              <a:buAutoNum type="arabicPeriod"/>
            </a:pPr>
            <a:r>
              <a:rPr lang="it-IT"/>
              <a:t>Prodotti di origine animale, non specificati o inclusi altrove 	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Verdure commestibili, alcuni tuberi e radici </a:t>
            </a:r>
            <a:r>
              <a:rPr lang="it-IT" smtClean="0"/>
              <a:t>Frutta </a:t>
            </a:r>
            <a:r>
              <a:rPr lang="it-IT"/>
              <a:t>e noci commestibili, bucce di melone 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Caffè, tè e spezie 	</a:t>
            </a:r>
          </a:p>
          <a:p>
            <a:pPr marL="342900" indent="-342900">
              <a:buFont typeface="+mj-lt"/>
              <a:buAutoNum type="arabicPeriod"/>
            </a:pPr>
            <a:r>
              <a:rPr lang="it-IT"/>
              <a:t>Cereali </a:t>
            </a:r>
          </a:p>
          <a:p>
            <a:endParaRPr lang="it-IT" smtClean="0"/>
          </a:p>
        </p:txBody>
      </p:sp>
      <p:sp>
        <p:nvSpPr>
          <p:cNvPr id="3" name="Rettangolo 2"/>
          <p:cNvSpPr/>
          <p:nvPr/>
        </p:nvSpPr>
        <p:spPr>
          <a:xfrm>
            <a:off x="3752800" y="40770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Grassi e oli vegetali e animali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Preparati di carne, pesce, crostacei 	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Zuccheri e dolciumi 	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Cacao e preparati di cacao 	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Preparati di cereali, farina, amido o latte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Preparati di verdure, frutta o altre parti di piante 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Preparati commestibili vari</a:t>
            </a:r>
          </a:p>
          <a:p>
            <a:pPr marL="342900" lvl="0" indent="-342900">
              <a:buFont typeface="+mj-lt"/>
              <a:buAutoNum type="arabicPeriod" startAt="8"/>
            </a:pPr>
            <a:r>
              <a:rPr lang="it-IT">
                <a:solidFill>
                  <a:prstClr val="black"/>
                </a:solidFill>
              </a:rPr>
              <a:t>Bevande, alcolici e aceto 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0" y="4893476"/>
            <a:ext cx="235505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00" y="162880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639075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Volume Prodotti Industriali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7" y="1700808"/>
            <a:ext cx="30956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76854"/>
              </p:ext>
            </p:extLst>
          </p:nvPr>
        </p:nvGraphicFramePr>
        <p:xfrm>
          <a:off x="3494840" y="1653263"/>
          <a:ext cx="4838754" cy="4101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930"/>
                <a:gridCol w="900430"/>
                <a:gridCol w="153688"/>
                <a:gridCol w="938530"/>
                <a:gridCol w="153688"/>
                <a:gridCol w="153688"/>
                <a:gridCol w="939800"/>
              </a:tblGrid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Anno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2008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2009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2010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2012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macchinari e attrezzature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91,0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93,3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151,2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136,4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motoveicoli, rimorchi e semirimorchi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17,3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0,5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3,0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di altre attrezzature di trasporto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21,1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12,7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Riparazione e installazione di macchinari e attrezzature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188,1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166,3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66,3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122,9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Elettricità, gas, vapore e aria condizionata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1280,4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1148,3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1225,5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1719,8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Raccolta, trattamento e fornitura acqua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161,6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119,5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154,5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190,3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di prodotti di gomma e plastica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70,0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59,8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43,3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62,3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di altri prodotti minerali non metall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352,5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369,6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452,2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8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metalli base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348,9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88,8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135,2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prodotti metall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166,7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101,2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135,1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119,1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computer, prodotti elettronici e ottici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21,6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36,2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54,6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88,1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Fabbricazione attrezzature elettriche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45,7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40,3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75,0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243,5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4" y="3805848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48336" y="381000"/>
            <a:ext cx="417646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Settore Tessile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1" y="1001154"/>
            <a:ext cx="2486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7978" y="2996952"/>
            <a:ext cx="43420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/>
              <a:t>Opportunità di </a:t>
            </a:r>
            <a:r>
              <a:rPr lang="it-IT" b="1" smtClean="0"/>
              <a:t>business: </a:t>
            </a:r>
            <a:endParaRPr lang="it-IT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Filato di cotone e fabbriche , lana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Seta (specialmente a Sheki)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Indumenti, comprese uniformi, indumenti di protezione e biancheria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Tappeti (specialmente a Guba e nella regione di Ismayilli), manifattura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Pellame e scarpe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Produzione dei mobili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</a:t>
            </a:r>
            <a:r>
              <a:rPr lang="it-IT" smtClean="0"/>
              <a:t>rivatizzazione </a:t>
            </a:r>
            <a:r>
              <a:rPr lang="it-IT"/>
              <a:t>di fabbriche tessili statali </a:t>
            </a:r>
            <a:r>
              <a:rPr lang="it-IT" smtClean="0"/>
              <a:t>e joint ventures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mtClean="0"/>
              <a:t>Distribuzione moda uomo, donna e bambino</a:t>
            </a:r>
            <a:endParaRPr lang="it-IT"/>
          </a:p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067944" y="155127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/>
              <a:t>Priorità di investimento </a:t>
            </a:r>
            <a:r>
              <a:rPr lang="it-IT" b="1" smtClean="0"/>
              <a:t>: </a:t>
            </a:r>
            <a:endParaRPr lang="it-IT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mtClean="0"/>
              <a:t>Produzione </a:t>
            </a:r>
            <a:r>
              <a:rPr lang="it-IT"/>
              <a:t>di abbigliamento protettivo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Tessitura dei tappeti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Produzione di calzature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Produzione di biancheria intima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Stabilimento di fabbriche di abbigliamento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Stabilimento di fabbriche di lavorazione della lana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Produzione di pelle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Produzione di pannolini (nappies)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/>
              <a:t>Stabilimento di fabbrica di tessitura </a:t>
            </a:r>
          </a:p>
        </p:txBody>
      </p:sp>
    </p:spTree>
    <p:extLst>
      <p:ext uri="{BB962C8B-B14F-4D97-AF65-F5344CB8AC3E}">
        <p14:creationId xmlns:p14="http://schemas.microsoft.com/office/powerpoint/2010/main" val="1599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AITF 2015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2" y="1406667"/>
            <a:ext cx="13335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5" name="Picture 17" descr="HOREX 2015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07" y="1503566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CIBS 2015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135" y="1222578"/>
            <a:ext cx="1333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 descr="TRANSCASPIAN 2015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02" y="2307757"/>
            <a:ext cx="13335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ROAD &amp; TRAFFIC 2015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40" y="2376664"/>
            <a:ext cx="1333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WORLDFOOD AZERBAIJAN 2015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41" y="3215567"/>
            <a:ext cx="1333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IPACK CASPIAN 2015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65" y="3390978"/>
            <a:ext cx="13335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ASPIAN OIL &amp; GAS 2015"/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40" y="3119851"/>
            <a:ext cx="13335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ASPIAN POWER 2015"/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73" y="3179708"/>
            <a:ext cx="1333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BIHE 2015"/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2" y="4290020"/>
            <a:ext cx="1333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STOMATOLOGY AZERBAIJAN 2015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07" y="4221190"/>
            <a:ext cx="13335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BEAUTY AZERBAIJAN 2015"/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07" y="4167995"/>
            <a:ext cx="13335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BAKUBUILD 2015"/>
          <p:cNvPicPr>
            <a:picLocks noChangeAspect="1" noChangeArrowheads="1"/>
          </p:cNvPicPr>
          <p:nvPr/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89" y="5157192"/>
            <a:ext cx="13335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QUATHERM 2015"/>
          <p:cNvPicPr>
            <a:picLocks noChangeAspect="1" noChangeArrowheads="1"/>
          </p:cNvPicPr>
          <p:nvPr/>
        </p:nvPicPr>
        <p:blipFill>
          <a:blip r:embed="rId29" r:link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91" y="5601138"/>
            <a:ext cx="13335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BAKUTEL 2015"/>
          <p:cNvPicPr>
            <a:picLocks noChangeAspect="1" noChangeArrowheads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85" y="5295304"/>
            <a:ext cx="1466850" cy="5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6522" y="-56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697758" y="1572253"/>
            <a:ext cx="1056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2 - 4 April </a:t>
            </a:r>
            <a:r>
              <a:rPr kumimoji="0" lang="en-GB" altLang="it-IT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</a:t>
            </a:r>
            <a:endParaRPr kumimoji="0" lang="it-IT" altLang="it-I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032005" y="2511443"/>
            <a:ext cx="11464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it-IT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12 - 14 May </a:t>
            </a:r>
            <a:r>
              <a:rPr kumimoji="0" lang="en-GB" altLang="it-IT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</a:t>
            </a:r>
            <a:endParaRPr kumimoji="0" lang="it-IT" altLang="it-IT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2806" y="381000"/>
            <a:ext cx="2523569" cy="639075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000" b="1" smtClean="0">
                <a:latin typeface="Tahoma" pitchFamily="34" charset="0"/>
                <a:cs typeface="Tahoma" pitchFamily="34" charset="0"/>
              </a:rPr>
              <a:t>Fiere</a:t>
            </a:r>
            <a:endParaRPr lang="en-GB" sz="20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5637" y="3446593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100" b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21 - 23 May 2015</a:t>
            </a:r>
            <a:r>
              <a:rPr lang="en-GB" altLang="it-IT" sz="11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1100"/>
          </a:p>
        </p:txBody>
      </p:sp>
      <p:sp>
        <p:nvSpPr>
          <p:cNvPr id="26" name="Rettangolo 25"/>
          <p:cNvSpPr/>
          <p:nvPr/>
        </p:nvSpPr>
        <p:spPr>
          <a:xfrm>
            <a:off x="5148749" y="3360782"/>
            <a:ext cx="1225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100" b="1">
                <a:latin typeface="Arial" pitchFamily="34" charset="0"/>
                <a:ea typeface="Times New Roman" pitchFamily="18" charset="0"/>
                <a:cs typeface="Arial" pitchFamily="34" charset="0"/>
              </a:rPr>
              <a:t>2 - 5 June 2015</a:t>
            </a:r>
            <a:r>
              <a:rPr lang="en-GB" altLang="it-IT" sz="11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1100"/>
          </a:p>
        </p:txBody>
      </p:sp>
      <p:sp>
        <p:nvSpPr>
          <p:cNvPr id="27" name="Rettangolo 26"/>
          <p:cNvSpPr/>
          <p:nvPr/>
        </p:nvSpPr>
        <p:spPr>
          <a:xfrm>
            <a:off x="408372" y="4365104"/>
            <a:ext cx="17331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0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altLang="it-IT" sz="1000" b="1">
                <a:latin typeface="Arial" pitchFamily="34" charset="0"/>
                <a:ea typeface="Times New Roman" pitchFamily="18" charset="0"/>
                <a:cs typeface="Arial" pitchFamily="34" charset="0"/>
              </a:rPr>
              <a:t>17 - 19 </a:t>
            </a:r>
            <a:r>
              <a:rPr lang="en-GB" altLang="it-IT" sz="1100" b="1">
                <a:latin typeface="Arial" pitchFamily="34" charset="0"/>
                <a:ea typeface="Times New Roman" pitchFamily="18" charset="0"/>
                <a:cs typeface="Arial" pitchFamily="34" charset="0"/>
              </a:rPr>
              <a:t>September</a:t>
            </a:r>
            <a:r>
              <a:rPr lang="en-GB" altLang="it-IT" sz="1000" b="1">
                <a:latin typeface="Arial" pitchFamily="34" charset="0"/>
                <a:ea typeface="Times New Roman" pitchFamily="18" charset="0"/>
                <a:cs typeface="Arial" pitchFamily="34" charset="0"/>
              </a:rPr>
              <a:t> 2015</a:t>
            </a:r>
            <a:r>
              <a:rPr lang="en-GB" altLang="it-IT" sz="10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1000"/>
          </a:p>
        </p:txBody>
      </p:sp>
      <p:sp>
        <p:nvSpPr>
          <p:cNvPr id="28" name="Rettangolo 27"/>
          <p:cNvSpPr/>
          <p:nvPr/>
        </p:nvSpPr>
        <p:spPr>
          <a:xfrm>
            <a:off x="274669" y="5482277"/>
            <a:ext cx="15921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100" b="1">
                <a:latin typeface="Arial" pitchFamily="34" charset="0"/>
                <a:ea typeface="Times New Roman" pitchFamily="18" charset="0"/>
                <a:cs typeface="Arial" pitchFamily="34" charset="0"/>
              </a:rPr>
              <a:t>21 - 24 October 2015 </a:t>
            </a:r>
            <a:endParaRPr lang="it-IT" sz="1100"/>
          </a:p>
        </p:txBody>
      </p:sp>
      <p:sp>
        <p:nvSpPr>
          <p:cNvPr id="29" name="Rettangolo 28"/>
          <p:cNvSpPr/>
          <p:nvPr/>
        </p:nvSpPr>
        <p:spPr>
          <a:xfrm>
            <a:off x="4048469" y="5486932"/>
            <a:ext cx="15776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100" b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2 - 5 December 2015</a:t>
            </a:r>
            <a:r>
              <a:rPr lang="en-GB" altLang="it-IT" sz="110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it-IT" sz="1100"/>
          </a:p>
        </p:txBody>
      </p:sp>
      <p:pic>
        <p:nvPicPr>
          <p:cNvPr id="17446" name="Picture 3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41" y="2952095"/>
            <a:ext cx="952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7" y="304800"/>
            <a:ext cx="4060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19200" y="22860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/>
              <a:t>Per informazioni:</a:t>
            </a:r>
          </a:p>
          <a:p>
            <a:pPr algn="ctr"/>
            <a:r>
              <a:rPr lang="it-IT" b="1" smtClean="0"/>
              <a:t>Dr.ssa Elmira Teyyubova</a:t>
            </a:r>
          </a:p>
          <a:p>
            <a:pPr algn="ctr"/>
            <a:endParaRPr lang="it-IT" b="1" smtClean="0"/>
          </a:p>
          <a:p>
            <a:pPr algn="ctr"/>
            <a:r>
              <a:rPr lang="it-IT" b="1" smtClean="0"/>
              <a:t>Via </a:t>
            </a:r>
            <a:r>
              <a:rPr lang="it-IT" b="1"/>
              <a:t>Flaminia </a:t>
            </a:r>
            <a:r>
              <a:rPr lang="it-IT" b="1" smtClean="0"/>
              <a:t>141, 00196 Roma</a:t>
            </a:r>
            <a:endParaRPr lang="it-IT" b="1"/>
          </a:p>
          <a:p>
            <a:pPr algn="ctr"/>
            <a:r>
              <a:rPr lang="it-IT" b="1"/>
              <a:t>tel. (+39) 063722497 fax (+39) </a:t>
            </a:r>
            <a:r>
              <a:rPr lang="it-IT" b="1" smtClean="0"/>
              <a:t>063701024</a:t>
            </a:r>
          </a:p>
          <a:p>
            <a:pPr algn="ctr"/>
            <a:endParaRPr lang="it-IT" b="1"/>
          </a:p>
          <a:p>
            <a:pPr algn="ctr"/>
            <a:r>
              <a:rPr lang="it-IT" b="1"/>
              <a:t>AZ1078 Baku -  4/189 Hasan Aliyev Str., Falez Plaza, 6th Fl. - Tel. +994 50 </a:t>
            </a:r>
            <a:r>
              <a:rPr lang="it-IT" b="1" smtClean="0"/>
              <a:t>7869476</a:t>
            </a:r>
          </a:p>
          <a:p>
            <a:pPr algn="ctr"/>
            <a:endParaRPr lang="it-IT" b="1"/>
          </a:p>
          <a:p>
            <a:pPr algn="ctr"/>
            <a:r>
              <a:rPr lang="it-IT" b="1"/>
              <a:t>email: </a:t>
            </a:r>
            <a:r>
              <a:rPr lang="it-IT" b="1" u="sng">
                <a:hlinkClick r:id="rId3"/>
              </a:rPr>
              <a:t>info@itazercom.it</a:t>
            </a:r>
            <a:r>
              <a:rPr lang="it-IT" b="1"/>
              <a:t>  </a:t>
            </a:r>
            <a:endParaRPr lang="it-IT" b="1" smtClean="0"/>
          </a:p>
          <a:p>
            <a:pPr algn="ctr"/>
            <a:r>
              <a:rPr lang="it-IT" b="1" smtClean="0"/>
              <a:t>website</a:t>
            </a:r>
            <a:r>
              <a:rPr lang="it-IT" b="1"/>
              <a:t>: </a:t>
            </a:r>
            <a:r>
              <a:rPr lang="it-IT" b="1" u="sng" smtClean="0">
                <a:hlinkClick r:id="rId4"/>
              </a:rPr>
              <a:t>www.itazercom.it</a:t>
            </a:r>
            <a:endParaRPr lang="it-IT" b="1" u="sng" smtClean="0"/>
          </a:p>
          <a:p>
            <a:pPr algn="ctr"/>
            <a:endParaRPr lang="it-IT" b="1" u="sng"/>
          </a:p>
          <a:p>
            <a:pPr algn="ctr"/>
            <a:endParaRPr lang="it-IT" b="1" u="sng" smtClean="0"/>
          </a:p>
          <a:p>
            <a:pPr algn="ctr"/>
            <a:r>
              <a:rPr lang="it-IT" b="1" u="sng" smtClean="0"/>
              <a:t>GRAZIE PER L’ATTENZIONE</a:t>
            </a: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28878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187006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623666"/>
              </p:ext>
            </p:extLst>
          </p:nvPr>
        </p:nvGraphicFramePr>
        <p:xfrm>
          <a:off x="3711388" y="955102"/>
          <a:ext cx="46482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r:id="rId4" imgW="4645555" imgH="3200677" progId="Excel.Chart.8">
                  <p:embed/>
                </p:oleObj>
              </mc:Choice>
              <mc:Fallback>
                <p:oleObj r:id="rId4" imgW="4645555" imgH="320067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388" y="955102"/>
                        <a:ext cx="46482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291132"/>
              </p:ext>
            </p:extLst>
          </p:nvPr>
        </p:nvGraphicFramePr>
        <p:xfrm>
          <a:off x="157772" y="3770941"/>
          <a:ext cx="5791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r:id="rId6" imgW="5791702" imgH="3097036" progId="Excel.Chart.8">
                  <p:embed/>
                </p:oleObj>
              </mc:Choice>
              <mc:Fallback>
                <p:oleObj r:id="rId6" imgW="5791702" imgH="30970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72" y="3770941"/>
                        <a:ext cx="57912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7660" y="177062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Nel </a:t>
            </a:r>
            <a:r>
              <a:rPr 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2006 e</a:t>
            </a:r>
            <a:r>
              <a:rPr lang="en-US" sz="1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2007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en-US" sz="1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’Azerbaigian era in testa alla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en-US" sz="1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lassifica per crescita del PIL reale</a:t>
            </a:r>
            <a:endParaRPr lang="en-US" sz="16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707904" y="5410200"/>
            <a:ext cx="4724400" cy="11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1600" b="1" baseline="300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nd</a:t>
            </a:r>
            <a:r>
              <a:rPr 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16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per rapidità di crescita nel PIL pro capite su 179 Paesi nel periodo 2001-2010 secondo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b="1">
                <a:latin typeface="Tahoma" pitchFamily="34" charset="0"/>
                <a:cs typeface="Tahoma" pitchFamily="34" charset="0"/>
              </a:rPr>
              <a:t>Economist</a:t>
            </a:r>
            <a:endParaRPr lang="ru-RU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779912" y="329136"/>
            <a:ext cx="4608512" cy="841248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CRESCITA ANNI 2000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240708"/>
              </p:ext>
            </p:extLst>
          </p:nvPr>
        </p:nvGraphicFramePr>
        <p:xfrm>
          <a:off x="991091" y="1092070"/>
          <a:ext cx="639900" cy="42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CorelDRAW" r:id="rId8" imgW="6399000" imgH="4225680" progId="">
                  <p:embed/>
                </p:oleObj>
              </mc:Choice>
              <mc:Fallback>
                <p:oleObj name="CorelDRAW" r:id="rId8" imgW="6399000" imgH="4225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091" y="1092070"/>
                        <a:ext cx="639900" cy="42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152400" y="11453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Traldi manuela ITAZERCOM 1_modifica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187006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6" y="1988838"/>
            <a:ext cx="7448550" cy="27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210100" y="196933"/>
            <a:ext cx="4032448" cy="850106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 MACROECONOMICI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724636" y="4961183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smtClean="0"/>
              <a:t>Fonte: EIU, Ufficio Statistico della Repubblica dell’Azerbaijan</a:t>
            </a:r>
            <a:endParaRPr lang="it-IT" sz="1400"/>
          </a:p>
        </p:txBody>
      </p:sp>
      <p:sp>
        <p:nvSpPr>
          <p:cNvPr id="3" name="Rettangolo 2"/>
          <p:cNvSpPr/>
          <p:nvPr/>
        </p:nvSpPr>
        <p:spPr>
          <a:xfrm>
            <a:off x="724636" y="5445224"/>
            <a:ext cx="744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smtClean="0"/>
              <a:t>Nel 2014 </a:t>
            </a:r>
            <a:r>
              <a:rPr lang="it-IT" b="1"/>
              <a:t>il PIL del Paese è aumentato del 2,3% raggiungendo </a:t>
            </a:r>
            <a:r>
              <a:rPr lang="it-IT" b="1" smtClean="0"/>
              <a:t>€ 64 miliardi</a:t>
            </a:r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18317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0"/>
          <p:cNvSpPr>
            <a:spLocks noChangeArrowheads="1"/>
          </p:cNvSpPr>
          <p:nvPr/>
        </p:nvSpPr>
        <p:spPr bwMode="auto">
          <a:xfrm rot="16200000">
            <a:off x="5422118" y="4985458"/>
            <a:ext cx="803275" cy="18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productivity</a:t>
            </a:r>
            <a:endParaRPr lang="sk-SK" sz="120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67945" y="339583"/>
            <a:ext cx="4104456" cy="82296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r>
              <a:rPr lang="en-GB" sz="1600" b="1" smtClean="0">
                <a:latin typeface="Tahoma" pitchFamily="34" charset="0"/>
                <a:cs typeface="Tahoma" pitchFamily="34" charset="0"/>
              </a:rPr>
              <a:t>REGIONE CAUCASO MERIDIONALE</a:t>
            </a:r>
            <a:endParaRPr lang="en-GB" sz="16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200">
              <a:latin typeface="Calibri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3250"/>
              </p:ext>
            </p:extLst>
          </p:nvPr>
        </p:nvGraphicFramePr>
        <p:xfrm>
          <a:off x="611560" y="1100144"/>
          <a:ext cx="1028700" cy="68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" name="CorelDRAW" r:id="rId4" imgW="6399000" imgH="4225680" progId="">
                  <p:embed/>
                </p:oleObj>
              </mc:Choice>
              <mc:Fallback>
                <p:oleObj name="CorelDRAW" r:id="rId4" imgW="6399000" imgH="4225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00144"/>
                        <a:ext cx="1028700" cy="681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02849"/>
              </p:ext>
            </p:extLst>
          </p:nvPr>
        </p:nvGraphicFramePr>
        <p:xfrm>
          <a:off x="3902" y="1740686"/>
          <a:ext cx="8458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r:id="rId6" imgW="8461981" imgH="5334462" progId="Excel.Chart.8">
                  <p:embed/>
                </p:oleObj>
              </mc:Choice>
              <mc:Fallback>
                <p:oleObj r:id="rId6" imgW="8461981" imgH="53344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" y="1740686"/>
                        <a:ext cx="8458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40732" y="1164444"/>
            <a:ext cx="838691" cy="33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2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9"/>
          <p:cNvGraphicFramePr/>
          <p:nvPr>
            <p:extLst>
              <p:ext uri="{D42A27DB-BD31-4B8C-83A1-F6EECF244321}">
                <p14:modId xmlns:p14="http://schemas.microsoft.com/office/powerpoint/2010/main" val="4054406179"/>
              </p:ext>
            </p:extLst>
          </p:nvPr>
        </p:nvGraphicFramePr>
        <p:xfrm>
          <a:off x="611560" y="2133600"/>
          <a:ext cx="8001000" cy="362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трелка влево 17"/>
          <p:cNvSpPr/>
          <p:nvPr/>
        </p:nvSpPr>
        <p:spPr>
          <a:xfrm rot="13025967">
            <a:off x="2156201" y="2468125"/>
            <a:ext cx="655996" cy="625549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8" name="Скругленный прямоугольник 12"/>
          <p:cNvSpPr/>
          <p:nvPr/>
        </p:nvSpPr>
        <p:spPr>
          <a:xfrm>
            <a:off x="467544" y="1600200"/>
            <a:ext cx="1752600" cy="10668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FDI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41.4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USD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0" y="228600"/>
            <a:ext cx="4506416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endParaRPr lang="az-Latn-AZ" sz="2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sz="2200" b="1" smtClean="0">
                <a:latin typeface="Tahoma" pitchFamily="34" charset="0"/>
                <a:cs typeface="Tahoma" pitchFamily="34" charset="0"/>
              </a:rPr>
              <a:t>Investimenti 1995-2011 </a:t>
            </a:r>
            <a:endParaRPr lang="en-GB" sz="22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200">
              <a:latin typeface="Calibri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15757"/>
              </p:ext>
            </p:extLst>
          </p:nvPr>
        </p:nvGraphicFramePr>
        <p:xfrm>
          <a:off x="1105741" y="5877272"/>
          <a:ext cx="6397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CorelDRAW" r:id="rId9" imgW="6399000" imgH="4225680" progId="">
                  <p:embed/>
                </p:oleObj>
              </mc:Choice>
              <mc:Fallback>
                <p:oleObj name="CorelDRAW" r:id="rId9" imgW="6399000" imgH="4225680" progId="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741" y="5877272"/>
                        <a:ext cx="6397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5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" y="251979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683568" y="3227294"/>
            <a:ext cx="800100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14600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tabLst>
                <a:tab pos="3035300" algn="l"/>
              </a:tabLst>
              <a:defRPr/>
            </a:pPr>
            <a:endParaRPr lang="en-US" b="1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2514600" indent="292100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tabLst>
                <a:tab pos="3035300" algn="l"/>
              </a:tabLst>
              <a:defRPr/>
            </a:pPr>
            <a:r>
              <a:rPr 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UNDP </a:t>
            </a:r>
            <a:r>
              <a:rPr lang="en-US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Human Development Report </a:t>
            </a:r>
            <a:r>
              <a:rPr lang="en-US" b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b="1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67</a:t>
            </a:r>
          </a:p>
          <a:p>
            <a:pPr marL="2514600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tabLst>
                <a:tab pos="3035300" algn="l"/>
              </a:tabLst>
              <a:defRPr/>
            </a:pPr>
            <a:endParaRPr lang="en-US" b="1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WEF Global Competitiveness Report 2012-2013</a:t>
            </a:r>
          </a:p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defRPr/>
            </a:pPr>
            <a:r>
              <a:rPr lang="en-US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	 – 46</a:t>
            </a:r>
            <a:r>
              <a:rPr lang="en-US" b="1" baseline="30000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th</a:t>
            </a:r>
            <a:r>
              <a:rPr lang="en-US" b="1" dirty="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az-Latn-AZ" b="1" dirty="0">
                <a:latin typeface="Tahoma" pitchFamily="34" charset="0"/>
                <a:cs typeface="Tahoma" pitchFamily="34" charset="0"/>
              </a:rPr>
              <a:t>amon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g</a:t>
            </a:r>
            <a:r>
              <a:rPr lang="az-Latn-AZ" b="1" dirty="0">
                <a:latin typeface="Tahoma" pitchFamily="34" charset="0"/>
                <a:cs typeface="Tahoma" pitchFamily="34" charset="0"/>
              </a:rPr>
              <a:t> world and 1</a:t>
            </a:r>
            <a:r>
              <a:rPr lang="az-Latn-AZ" b="1" baseline="30000" dirty="0">
                <a:latin typeface="Tahoma" pitchFamily="34" charset="0"/>
                <a:cs typeface="Tahoma" pitchFamily="34" charset="0"/>
              </a:rPr>
              <a:t>st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az-Latn-AZ" b="1" dirty="0">
                <a:latin typeface="Tahoma" pitchFamily="34" charset="0"/>
                <a:cs typeface="Tahoma" pitchFamily="34" charset="0"/>
              </a:rPr>
              <a:t>among CIS countries</a:t>
            </a:r>
            <a:endParaRPr lang="en-US" b="1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1" descr="http://asiabizz.com/wp-content/uploads/2010/09/World-Economic-Fo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57825"/>
            <a:ext cx="18288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http://dirp3.pids.gov.ph/seahdr/images/und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56341"/>
            <a:ext cx="838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13577"/>
              </p:ext>
            </p:extLst>
          </p:nvPr>
        </p:nvGraphicFramePr>
        <p:xfrm>
          <a:off x="1580238" y="1199238"/>
          <a:ext cx="67056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r:id="rId6" imgW="6706181" imgH="2133785" progId="Excel.Chart.8">
                  <p:embed/>
                </p:oleObj>
              </mc:Choice>
              <mc:Fallback>
                <p:oleObj r:id="rId6" imgW="6706181" imgH="213378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238" y="1199238"/>
                        <a:ext cx="67056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 descr="C:\Documents and Settings\vkerimli\Desktop\standart-and-poors-turkiy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5" y="1340768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0735" y="5302250"/>
            <a:ext cx="598526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  <a:buFont typeface="Arial Black" pitchFamily="34" charset="0"/>
              <a:buChar char="I"/>
            </a:pPr>
            <a:r>
              <a:rPr lang="en-US" b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World Economic Forum Report 2011-2012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b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 -   61</a:t>
            </a:r>
            <a:r>
              <a:rPr lang="en-US" b="1" baseline="300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st</a:t>
            </a:r>
            <a:r>
              <a:rPr lang="en-US" b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in the world for ICT</a:t>
            </a: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</a:pPr>
            <a:endParaRPr lang="en-US" b="1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180975" indent="-180975">
              <a:spcBef>
                <a:spcPct val="20000"/>
              </a:spcBef>
              <a:buClr>
                <a:srgbClr val="DA1A35"/>
              </a:buClr>
              <a:buSzPct val="120000"/>
            </a:pPr>
            <a:r>
              <a:rPr lang="en-US" b="1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1" name="Picture 16" descr="FitchRatings 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" y="3028038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10000" y="152400"/>
            <a:ext cx="4218384" cy="91440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endParaRPr lang="az-Latn-AZ" sz="2200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sz="2200" b="1" smtClean="0">
                <a:latin typeface="Tahoma" pitchFamily="34" charset="0"/>
                <a:cs typeface="Tahoma" pitchFamily="34" charset="0"/>
              </a:rPr>
              <a:t>Ratings Internazionali</a:t>
            </a:r>
            <a:endParaRPr lang="en-GB" sz="22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200">
              <a:latin typeface="Calibri" pitchFamily="34" charset="0"/>
            </a:endParaRPr>
          </a:p>
        </p:txBody>
      </p:sp>
      <p:cxnSp>
        <p:nvCxnSpPr>
          <p:cNvPr id="14" name="Straight Connector 10"/>
          <p:cNvCxnSpPr/>
          <p:nvPr/>
        </p:nvCxnSpPr>
        <p:spPr>
          <a:xfrm rot="5400000">
            <a:off x="1605757" y="604043"/>
            <a:ext cx="914400" cy="1111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raldi manuela ITAZERCOM 1_modifica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2" y="187006"/>
            <a:ext cx="3209544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708480"/>
              </p:ext>
            </p:extLst>
          </p:nvPr>
        </p:nvGraphicFramePr>
        <p:xfrm>
          <a:off x="1547664" y="1556792"/>
          <a:ext cx="66802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 descr="C:\Users\User\Searches\Desktop\Georgia_PPT\Logos for PPT\charts-diagrams01\07.jpg"/>
          <p:cNvPicPr>
            <a:picLocks noChangeAspect="1" noChangeArrowheads="1"/>
          </p:cNvPicPr>
          <p:nvPr/>
        </p:nvPicPr>
        <p:blipFill>
          <a:blip r:embed="rId5" cstate="print"/>
          <a:srcRect t="22222" r="57500" b="12222"/>
          <a:stretch>
            <a:fillRect/>
          </a:stretch>
        </p:blipFill>
        <p:spPr bwMode="auto">
          <a:xfrm>
            <a:off x="128646" y="3140968"/>
            <a:ext cx="1943100" cy="2247915"/>
          </a:xfrm>
          <a:prstGeom prst="rect">
            <a:avLst/>
          </a:prstGeom>
          <a:noFill/>
          <a:effectLst>
            <a:glow rad="127000">
              <a:schemeClr val="accent1">
                <a:alpha val="21000"/>
              </a:schemeClr>
            </a:glow>
            <a:softEdge rad="127000"/>
          </a:effectLst>
        </p:spPr>
      </p:pic>
      <p:sp>
        <p:nvSpPr>
          <p:cNvPr id="7" name="Rettangolo 6"/>
          <p:cNvSpPr/>
          <p:nvPr/>
        </p:nvSpPr>
        <p:spPr>
          <a:xfrm>
            <a:off x="2915816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just" fontAlgn="auto">
              <a:spcBef>
                <a:spcPct val="20000"/>
              </a:spcBef>
              <a:spcAft>
                <a:spcPts val="0"/>
              </a:spcAft>
              <a:buClr>
                <a:srgbClr val="DA1A35"/>
              </a:buClr>
              <a:buSzPct val="120000"/>
              <a:buFont typeface="Arial Black" pitchFamily="34" charset="0"/>
              <a:buChar char="I"/>
              <a:defRPr/>
            </a:pPr>
            <a:r>
              <a:rPr lang="en-US" b="1">
                <a:solidFill>
                  <a:schemeClr val="tx2">
                    <a:lumMod val="50000"/>
                  </a:schemeClr>
                </a:solidFill>
                <a:latin typeface="Verdana" pitchFamily="34" charset="0"/>
                <a:cs typeface="Times New Roman" pitchFamily="18" charset="0"/>
              </a:rPr>
              <a:t>State Program on Poverty Reduction and Sustainable Development of the Republic of Azerbaijan in 2008-2015</a:t>
            </a:r>
            <a:endParaRPr lang="en-US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67945" y="339583"/>
            <a:ext cx="4104456" cy="822960"/>
          </a:xfrm>
          <a:prstGeom prst="rect">
            <a:avLst/>
          </a:prstGeom>
          <a:solidFill>
            <a:srgbClr val="00B050">
              <a:alpha val="95000"/>
            </a:srgbClr>
          </a:solidFill>
          <a:ln>
            <a:noFill/>
          </a:ln>
          <a:extLst/>
        </p:spPr>
        <p:txBody>
          <a:bodyPr anchor="ctr"/>
          <a:lstStyle>
            <a:lvl1pPr marL="1762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endParaRPr lang="en-GB" sz="1000">
              <a:latin typeface="Calibri" pitchFamily="34" charset="0"/>
            </a:endParaRPr>
          </a:p>
          <a:p>
            <a:pPr algn="ctr" eaLnBrk="1" hangingPunct="1"/>
            <a:r>
              <a:rPr lang="en-GB" sz="1600" b="1" smtClean="0">
                <a:latin typeface="Tahoma" pitchFamily="34" charset="0"/>
                <a:cs typeface="Tahoma" pitchFamily="34" charset="0"/>
              </a:rPr>
              <a:t>RIDUZIONE DELLA POVERTA’</a:t>
            </a:r>
            <a:endParaRPr lang="en-GB" sz="1600" b="1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GB" sz="2200">
              <a:latin typeface="Calibri" pitchFamily="34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50518"/>
              </p:ext>
            </p:extLst>
          </p:nvPr>
        </p:nvGraphicFramePr>
        <p:xfrm>
          <a:off x="619125" y="992189"/>
          <a:ext cx="959850" cy="63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CorelDRAW" r:id="rId6" imgW="6399000" imgH="4225680" progId="">
                  <p:embed/>
                </p:oleObj>
              </mc:Choice>
              <mc:Fallback>
                <p:oleObj name="CorelDRAW" r:id="rId6" imgW="6399000" imgH="4225680" progId="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992189"/>
                        <a:ext cx="959850" cy="633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40732" y="998243"/>
            <a:ext cx="838691" cy="33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Fonte: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8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Personalizzato 4">
      <a:dk1>
        <a:sysClr val="windowText" lastClr="000000"/>
      </a:dk1>
      <a:lt1>
        <a:sysClr val="window" lastClr="FFFFFF"/>
      </a:lt1>
      <a:dk2>
        <a:srgbClr val="890000"/>
      </a:dk2>
      <a:lt2>
        <a:srgbClr val="DEDEE0"/>
      </a:lt2>
      <a:accent1>
        <a:srgbClr val="1B1B1C"/>
      </a:accent1>
      <a:accent2>
        <a:srgbClr val="151516"/>
      </a:accent2>
      <a:accent3>
        <a:srgbClr val="AC956E"/>
      </a:accent3>
      <a:accent4>
        <a:srgbClr val="808DA9"/>
      </a:accent4>
      <a:accent5>
        <a:srgbClr val="363639"/>
      </a:accent5>
      <a:accent6>
        <a:srgbClr val="363639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 bwMode="auto">
        <a:solidFill>
          <a:srgbClr val="00B050">
            <a:alpha val="95000"/>
          </a:srgbClr>
        </a:solidFill>
        <a:ln>
          <a:noFill/>
        </a:ln>
        <a:extLst/>
      </a:spPr>
      <a:bodyPr anchor="ctr"/>
      <a:lstStyle>
        <a:defPPr eaLnBrk="1" fontAlgn="base" hangingPunct="1">
          <a:lnSpc>
            <a:spcPct val="0"/>
          </a:lnSpc>
          <a:spcBef>
            <a:spcPct val="0"/>
          </a:spcBef>
          <a:spcAft>
            <a:spcPct val="0"/>
          </a:spcAft>
          <a:defRPr sz="1000">
            <a:solidFill>
              <a:prstClr val="black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2248</Words>
  <Application>Microsoft Office PowerPoint</Application>
  <PresentationFormat>Presentazione su schermo (4:3)</PresentationFormat>
  <Paragraphs>990</Paragraphs>
  <Slides>36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39" baseType="lpstr">
      <vt:lpstr>Adiacente</vt:lpstr>
      <vt:lpstr>CorelDRAW</vt:lpstr>
      <vt:lpstr>Grafico di Microsoft Excel</vt:lpstr>
      <vt:lpstr>FOCUS AZERBAIGIAN </vt:lpstr>
      <vt:lpstr>Presentazione standard di PowerPoint</vt:lpstr>
      <vt:lpstr>Presentazione standard di PowerPoint</vt:lpstr>
      <vt:lpstr>Presentazione standard di PowerPoint</vt:lpstr>
      <vt:lpstr>DATI MACROECONOMICI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Avv. Manuela Traldi</dc:creator>
  <cp:lastModifiedBy>Avv. Manuela Traldi</cp:lastModifiedBy>
  <cp:revision>80</cp:revision>
  <dcterms:created xsi:type="dcterms:W3CDTF">2014-03-18T20:09:06Z</dcterms:created>
  <dcterms:modified xsi:type="dcterms:W3CDTF">2015-05-13T11:25:05Z</dcterms:modified>
</cp:coreProperties>
</file>