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8"/>
  </p:notesMasterIdLst>
  <p:sldIdLst>
    <p:sldId id="335" r:id="rId3"/>
    <p:sldId id="369" r:id="rId4"/>
    <p:sldId id="368" r:id="rId5"/>
    <p:sldId id="367" r:id="rId6"/>
    <p:sldId id="366" r:id="rId7"/>
    <p:sldId id="365" r:id="rId8"/>
    <p:sldId id="364" r:id="rId9"/>
    <p:sldId id="363" r:id="rId10"/>
    <p:sldId id="362" r:id="rId11"/>
    <p:sldId id="361" r:id="rId12"/>
    <p:sldId id="360" r:id="rId13"/>
    <p:sldId id="359" r:id="rId14"/>
    <p:sldId id="344" r:id="rId15"/>
    <p:sldId id="346" r:id="rId16"/>
    <p:sldId id="274" r:id="rId17"/>
    <p:sldId id="322" r:id="rId18"/>
    <p:sldId id="282" r:id="rId19"/>
    <p:sldId id="324" r:id="rId20"/>
    <p:sldId id="347" r:id="rId21"/>
    <p:sldId id="348" r:id="rId22"/>
    <p:sldId id="358" r:id="rId23"/>
    <p:sldId id="357" r:id="rId24"/>
    <p:sldId id="356" r:id="rId25"/>
    <p:sldId id="355" r:id="rId26"/>
    <p:sldId id="304"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425">
          <p15:clr>
            <a:srgbClr val="A4A3A4"/>
          </p15:clr>
        </p15:guide>
        <p15:guide id="3" orient="horz" pos="1141">
          <p15:clr>
            <a:srgbClr val="A4A3A4"/>
          </p15:clr>
        </p15:guide>
        <p15:guide id="4" orient="horz" pos="3884">
          <p15:clr>
            <a:srgbClr val="A4A3A4"/>
          </p15:clr>
        </p15:guide>
        <p15:guide id="5" orient="horz" pos="4144">
          <p15:clr>
            <a:srgbClr val="A4A3A4"/>
          </p15:clr>
        </p15:guide>
        <p15:guide id="6" orient="horz" pos="4087">
          <p15:clr>
            <a:srgbClr val="A4A3A4"/>
          </p15:clr>
        </p15:guide>
        <p15:guide id="7" orient="horz" pos="726">
          <p15:clr>
            <a:srgbClr val="A4A3A4"/>
          </p15:clr>
        </p15:guide>
        <p15:guide id="8" orient="horz" pos="549">
          <p15:clr>
            <a:srgbClr val="A4A3A4"/>
          </p15:clr>
        </p15:guide>
        <p15:guide id="9" pos="236">
          <p15:clr>
            <a:srgbClr val="A4A3A4"/>
          </p15:clr>
        </p15:guide>
        <p15:guide id="10" pos="55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8C8C"/>
    <a:srgbClr val="72C7E7"/>
    <a:srgbClr val="8ED2EC"/>
    <a:srgbClr val="575757"/>
    <a:srgbClr val="B4B4B4"/>
    <a:srgbClr val="DCDCDC"/>
    <a:srgbClr val="A6A6A6"/>
    <a:srgbClr val="BFBFBF"/>
    <a:srgbClr val="7F7F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1" d="100"/>
          <a:sy n="71" d="100"/>
        </p:scale>
        <p:origin x="1296" y="66"/>
      </p:cViewPr>
      <p:guideLst>
        <p:guide orient="horz" pos="255"/>
        <p:guide orient="horz" pos="425"/>
        <p:guide orient="horz" pos="1141"/>
        <p:guide orient="horz" pos="3884"/>
        <p:guide orient="horz" pos="4144"/>
        <p:guide orient="horz" pos="4087"/>
        <p:guide orient="horz" pos="726"/>
        <p:guide orient="horz" pos="549"/>
        <p:guide pos="236"/>
        <p:guide pos="552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A5BBE4-AEA3-489A-A28E-0C2FAF2506E3}" type="datetimeFigureOut">
              <a:rPr lang="en-US" smtClean="0"/>
              <a:pPr/>
              <a:t>13/05/2015</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122562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dirty="0"/>
          </a:p>
        </p:txBody>
      </p:sp>
    </p:spTree>
    <p:extLst>
      <p:ext uri="{BB962C8B-B14F-4D97-AF65-F5344CB8AC3E}">
        <p14:creationId xmlns:p14="http://schemas.microsoft.com/office/powerpoint/2010/main" val="334061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242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59484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80074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19134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78979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15</a:t>
            </a:fld>
            <a:endParaRPr lang="en-GB"/>
          </a:p>
        </p:txBody>
      </p:sp>
    </p:spTree>
    <p:extLst>
      <p:ext uri="{BB962C8B-B14F-4D97-AF65-F5344CB8AC3E}">
        <p14:creationId xmlns:p14="http://schemas.microsoft.com/office/powerpoint/2010/main" val="206098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16</a:t>
            </a:fld>
            <a:endParaRPr lang="en-GB"/>
          </a:p>
        </p:txBody>
      </p:sp>
    </p:spTree>
    <p:extLst>
      <p:ext uri="{BB962C8B-B14F-4D97-AF65-F5344CB8AC3E}">
        <p14:creationId xmlns:p14="http://schemas.microsoft.com/office/powerpoint/2010/main" val="289920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17</a:t>
            </a:fld>
            <a:endParaRPr lang="en-GB"/>
          </a:p>
        </p:txBody>
      </p:sp>
    </p:spTree>
    <p:extLst>
      <p:ext uri="{BB962C8B-B14F-4D97-AF65-F5344CB8AC3E}">
        <p14:creationId xmlns:p14="http://schemas.microsoft.com/office/powerpoint/2010/main" val="413791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18</a:t>
            </a:fld>
            <a:endParaRPr lang="en-GB"/>
          </a:p>
        </p:txBody>
      </p:sp>
    </p:spTree>
    <p:extLst>
      <p:ext uri="{BB962C8B-B14F-4D97-AF65-F5344CB8AC3E}">
        <p14:creationId xmlns:p14="http://schemas.microsoft.com/office/powerpoint/2010/main" val="323585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07271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59249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340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888977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199362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65530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101636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pPr/>
              <a:t>25</a:t>
            </a:fld>
            <a:endParaRPr lang="en-GB"/>
          </a:p>
        </p:txBody>
      </p:sp>
    </p:spTree>
    <p:extLst>
      <p:ext uri="{BB962C8B-B14F-4D97-AF65-F5344CB8AC3E}">
        <p14:creationId xmlns:p14="http://schemas.microsoft.com/office/powerpoint/2010/main" val="92918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93605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75756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88384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97635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04875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6847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649730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400" y="4357694"/>
            <a:ext cx="4628561" cy="1143008"/>
          </a:xfrm>
        </p:spPr>
        <p:txBody>
          <a:bodyPr>
            <a:noAutofit/>
          </a:bodyPr>
          <a:lstStyle>
            <a:lvl1pPr marL="0" indent="0" algn="l">
              <a:lnSpc>
                <a:spcPct val="120000"/>
              </a:lnSpc>
              <a:spcBef>
                <a:spcPts val="0"/>
              </a:spcBef>
              <a:spcAft>
                <a:spcPts val="0"/>
              </a:spcAft>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fr-FR" dirty="0" smtClean="0"/>
              <a:t>© 201</a:t>
            </a:r>
            <a:r>
              <a:rPr lang="ru-RU" dirty="0" smtClean="0"/>
              <a:t>5</a:t>
            </a:r>
            <a:r>
              <a:rPr lang="fr-FR" dirty="0" smtClean="0"/>
              <a:t> Deloitte &amp; Touche, LLC</a:t>
            </a:r>
          </a:p>
        </p:txBody>
      </p:sp>
      <p:pic>
        <p:nvPicPr>
          <p:cNvPr id="9" name="Picture 8" descr="DEL_PRI_RGB.gif"/>
          <p:cNvPicPr>
            <a:picLocks noChangeAspect="1"/>
          </p:cNvPicPr>
          <p:nvPr userDrawn="1"/>
        </p:nvPicPr>
        <p:blipFill>
          <a:blip r:embed="rId2" cstate="print"/>
          <a:stretch>
            <a:fillRect/>
          </a:stretch>
        </p:blipFill>
        <p:spPr>
          <a:xfrm>
            <a:off x="309749" y="390950"/>
            <a:ext cx="1720800" cy="322531"/>
          </a:xfrm>
          <a:prstGeom prst="rect">
            <a:avLst/>
          </a:prstGeom>
        </p:spPr>
      </p:pic>
      <p:sp>
        <p:nvSpPr>
          <p:cNvPr id="8" name="Title 1"/>
          <p:cNvSpPr>
            <a:spLocks noGrp="1"/>
          </p:cNvSpPr>
          <p:nvPr>
            <p:ph type="ctrTitle"/>
          </p:nvPr>
        </p:nvSpPr>
        <p:spPr>
          <a:xfrm>
            <a:off x="374400" y="1812924"/>
            <a:ext cx="4628956" cy="842400"/>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10" name="Text Placeholder 5"/>
          <p:cNvSpPr>
            <a:spLocks noGrp="1"/>
          </p:cNvSpPr>
          <p:nvPr>
            <p:ph type="body" sz="quarter" idx="10"/>
          </p:nvPr>
        </p:nvSpPr>
        <p:spPr>
          <a:xfrm>
            <a:off x="375050" y="2663187"/>
            <a:ext cx="4629600" cy="16992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10" y="1812925"/>
            <a:ext cx="4619657" cy="4352925"/>
          </a:xfrm>
        </p:spPr>
        <p:txBody>
          <a:bodyPr/>
          <a:lstStyle>
            <a:lvl1pPr marL="0" indent="0">
              <a:buNone/>
              <a:defRPr b="0"/>
            </a:lvl1pPr>
            <a:lvl2pPr marL="180975" indent="-180975">
              <a:buFont typeface="Arial" pitchFamily="34" charset="0"/>
              <a:buChar char="•"/>
              <a:tabLst/>
              <a:defRPr/>
            </a:lvl2pPr>
            <a:lvl3pPr marL="180975" indent="-180975">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566710" y="722451"/>
            <a:ext cx="4619916" cy="1090474"/>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chemeClr val="bg1"/>
                </a:solidFill>
              </a:defRPr>
            </a:lvl1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61" y="295201"/>
            <a:ext cx="6845093" cy="5870650"/>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5"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6"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61" y="295201"/>
            <a:ext cx="6845093" cy="5870650"/>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5"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6"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61" y="295201"/>
            <a:ext cx="6845093" cy="5870650"/>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5"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6"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12925"/>
            <a:ext cx="8388000" cy="4345990"/>
          </a:xfrm>
        </p:spPr>
        <p:txBody>
          <a:bodyPr>
            <a:noAutofit/>
          </a:bodyPr>
          <a:lstStyle>
            <a:lvl1pPr marL="0" indent="0">
              <a:spcBef>
                <a:spcPts val="600"/>
              </a:spcBef>
              <a:spcAft>
                <a:spcPts val="600"/>
              </a:spcAft>
              <a:buNone/>
              <a:defRPr sz="1800" b="0">
                <a:solidFill>
                  <a:schemeClr val="bg1"/>
                </a:solidFill>
              </a:defRPr>
            </a:lvl1pPr>
            <a:lvl2pPr marL="180975" indent="-180975">
              <a:spcBef>
                <a:spcPts val="600"/>
              </a:spcBef>
              <a:spcAft>
                <a:spcPts val="600"/>
              </a:spcAft>
              <a:buFont typeface="Arial" pitchFamily="34" charset="0"/>
              <a:buChar char="•"/>
              <a:tabLst/>
              <a:defRPr sz="1800" b="0">
                <a:solidFill>
                  <a:schemeClr val="bg1"/>
                </a:solidFill>
              </a:defRPr>
            </a:lvl2pPr>
            <a:lvl3pPr marL="180975" indent="-180975">
              <a:spcBef>
                <a:spcPts val="600"/>
              </a:spcBef>
              <a:spcAft>
                <a:spcPts val="600"/>
              </a:spcAft>
              <a:buFont typeface="Arial" pitchFamily="34" charset="0"/>
              <a:buChar char="•"/>
              <a:defRPr sz="1800" b="0">
                <a:solidFill>
                  <a:schemeClr val="bg1"/>
                </a:solidFill>
              </a:defRPr>
            </a:lvl3pPr>
            <a:lvl4pPr>
              <a:spcBef>
                <a:spcPts val="600"/>
              </a:spcBef>
              <a:spcAft>
                <a:spcPts val="600"/>
              </a:spcAft>
              <a:buFont typeface="Arial" pitchFamily="34" charset="0"/>
              <a:buChar char="−"/>
              <a:defRPr sz="1800" b="0">
                <a:solidFill>
                  <a:schemeClr val="bg1"/>
                </a:solidFill>
              </a:defRPr>
            </a:lvl4pPr>
            <a:lvl5pPr marL="534988" indent="-173038">
              <a:spcBef>
                <a:spcPts val="600"/>
              </a:spcBef>
              <a:spcAft>
                <a:spcPts val="600"/>
              </a:spcAft>
              <a:buFont typeface="Arial" pitchFamily="34" charset="0"/>
              <a:buChar char="−"/>
              <a:defRPr sz="1800"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44235" y="295200"/>
            <a:ext cx="8411223" cy="1516138"/>
          </a:xfrm>
          <a:prstGeom prst="rect">
            <a:avLst/>
          </a:prstGeom>
        </p:spPr>
        <p:txBody>
          <a:bodyPr vert="horz" lIns="0" tIns="0" rIns="0" bIns="0" rtlCol="0" anchor="t" anchorCtr="0">
            <a:normAutofit/>
          </a:bodyPr>
          <a:lstStyle>
            <a:lvl1pPr>
              <a:defRPr sz="3000">
                <a:solidFill>
                  <a:schemeClr val="accent3"/>
                </a:solidFill>
              </a:defRPr>
            </a:lvl1pPr>
          </a:lstStyle>
          <a:p>
            <a:r>
              <a:rPr lang="en-US" smtClean="0"/>
              <a:t>Click to edit Master title style</a:t>
            </a:r>
            <a:endParaRPr lang="en-GB" dirty="0"/>
          </a:p>
        </p:txBody>
      </p:sp>
      <p:sp>
        <p:nvSpPr>
          <p:cNvPr id="7"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8"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73580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70113" y="1812925"/>
            <a:ext cx="8388000" cy="4345990"/>
          </a:xfrm>
        </p:spPr>
        <p:txBody>
          <a:bodyPr>
            <a:noAutofit/>
          </a:bodyPr>
          <a:lstStyle>
            <a:lvl1pPr marL="0" indent="0">
              <a:spcBef>
                <a:spcPts val="600"/>
              </a:spcBef>
              <a:spcAft>
                <a:spcPts val="600"/>
              </a:spcAft>
              <a:buNone/>
              <a:defRPr sz="1800" b="0">
                <a:solidFill>
                  <a:schemeClr val="tx2"/>
                </a:solidFill>
              </a:defRPr>
            </a:lvl1pPr>
            <a:lvl2pPr marL="180975" indent="-180975">
              <a:spcBef>
                <a:spcPts val="600"/>
              </a:spcBef>
              <a:spcAft>
                <a:spcPts val="600"/>
              </a:spcAft>
              <a:buFont typeface="Arial" pitchFamily="34" charset="0"/>
              <a:buChar char="•"/>
              <a:tabLst/>
              <a:defRPr sz="1800" b="0">
                <a:solidFill>
                  <a:schemeClr val="tx2"/>
                </a:solidFill>
              </a:defRPr>
            </a:lvl2pPr>
            <a:lvl3pPr marL="180975" indent="-180975">
              <a:spcBef>
                <a:spcPts val="600"/>
              </a:spcBef>
              <a:spcAft>
                <a:spcPts val="600"/>
              </a:spcAft>
              <a:buFont typeface="Arial" pitchFamily="34" charset="0"/>
              <a:buChar char="•"/>
              <a:defRPr sz="1800" b="0">
                <a:solidFill>
                  <a:schemeClr val="tx2"/>
                </a:solidFill>
              </a:defRPr>
            </a:lvl3pPr>
            <a:lvl4pPr>
              <a:spcBef>
                <a:spcPts val="600"/>
              </a:spcBef>
              <a:spcAft>
                <a:spcPts val="600"/>
              </a:spcAft>
              <a:buFont typeface="Arial" pitchFamily="34" charset="0"/>
              <a:buChar char="−"/>
              <a:defRPr sz="1800" b="0">
                <a:solidFill>
                  <a:schemeClr val="tx2"/>
                </a:solidFill>
              </a:defRPr>
            </a:lvl4pPr>
            <a:lvl5pPr marL="534988" indent="-173038">
              <a:spcBef>
                <a:spcPts val="600"/>
              </a:spcBef>
              <a:spcAft>
                <a:spcPts val="600"/>
              </a:spcAft>
              <a:buFont typeface="Arial" pitchFamily="34" charset="0"/>
              <a:buChar char="−"/>
              <a:defRPr sz="18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44235" y="295200"/>
            <a:ext cx="8421940" cy="1516138"/>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0"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11"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398247"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57188" y="2787770"/>
            <a:ext cx="8398270" cy="3200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9"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398247" cy="973133"/>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57188" y="2787770"/>
            <a:ext cx="8398270" cy="3378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9"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812925"/>
            <a:ext cx="8398247" cy="973133"/>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57188" y="2787770"/>
            <a:ext cx="8398270" cy="3378080"/>
          </a:xfrm>
        </p:spPr>
        <p:txBody>
          <a:bodyPr>
            <a:noAutofit/>
          </a:bodyPr>
          <a:lstStyle>
            <a:lvl1pPr marL="0" indent="0">
              <a:buNone/>
              <a:defRPr sz="6000">
                <a:solidFill>
                  <a:schemeClr val="bg1"/>
                </a:solidFill>
              </a:defRPr>
            </a:lvl1pPr>
          </a:lstStyle>
          <a:p>
            <a:pPr lvl="0"/>
            <a:r>
              <a:rPr lang="en-US" smtClean="0"/>
              <a:t>Click to edit Master text styles</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9"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6" y="1812925"/>
            <a:ext cx="8399439" cy="758819"/>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66737" y="2571744"/>
            <a:ext cx="8399438" cy="3594106"/>
          </a:xfrm>
        </p:spPr>
        <p:txBody>
          <a:bodyPr>
            <a:noAutofit/>
          </a:bodyPr>
          <a:lstStyle>
            <a:lvl1pPr marL="0" indent="0">
              <a:buNone/>
              <a:defRPr sz="4800">
                <a:solidFill>
                  <a:srgbClr val="575757"/>
                </a:solidFill>
              </a:defRPr>
            </a:lvl1pPr>
          </a:lstStyle>
          <a:p>
            <a:pPr lvl="0"/>
            <a:r>
              <a:rPr lang="en-US" smtClean="0"/>
              <a:t>Click to edit Master text styles</a:t>
            </a:r>
          </a:p>
        </p:txBody>
      </p:sp>
      <p:sp>
        <p:nvSpPr>
          <p:cNvPr id="7"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8"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366989" y="1812924"/>
            <a:ext cx="2772000" cy="8424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66989" y="3933056"/>
            <a:ext cx="2772000" cy="1048554"/>
          </a:xfrm>
        </p:spPr>
        <p:txBody>
          <a:bodyPr>
            <a:normAutofit/>
          </a:bodyPr>
          <a:lstStyle>
            <a:lvl1pPr marL="0" indent="0" algn="l">
              <a:lnSpc>
                <a:spcPct val="120000"/>
              </a:lnSpc>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fr-FR" dirty="0" smtClean="0"/>
              <a:t>© 201</a:t>
            </a:r>
            <a:r>
              <a:rPr lang="ru-RU" dirty="0" smtClean="0"/>
              <a:t>5</a:t>
            </a:r>
            <a:r>
              <a:rPr lang="fr-FR" dirty="0" smtClean="0"/>
              <a:t> Deloitte &amp; Touche, LLC</a:t>
            </a:r>
          </a:p>
        </p:txBody>
      </p:sp>
      <p:sp>
        <p:nvSpPr>
          <p:cNvPr id="11" name="Text Placeholder 5"/>
          <p:cNvSpPr>
            <a:spLocks noGrp="1"/>
          </p:cNvSpPr>
          <p:nvPr>
            <p:ph type="body" sz="quarter" idx="10"/>
          </p:nvPr>
        </p:nvSpPr>
        <p:spPr>
          <a:xfrm>
            <a:off x="366989" y="2663187"/>
            <a:ext cx="2772000" cy="837821"/>
          </a:xfrm>
        </p:spPr>
        <p:txBody>
          <a:bodyPr>
            <a:noAutofit/>
          </a:bodyPr>
          <a:lstStyle>
            <a:lvl1pPr marL="0" indent="0">
              <a:buNone/>
              <a:defRPr sz="2800">
                <a:solidFill>
                  <a:schemeClr val="accent2"/>
                </a:solidFill>
              </a:defRPr>
            </a:lvl1pPr>
          </a:lstStyle>
          <a:p>
            <a:pPr lvl="0"/>
            <a:r>
              <a:rPr lang="en-US" smtClean="0"/>
              <a:t>Click to edit Master text styles</a:t>
            </a:r>
          </a:p>
        </p:txBody>
      </p:sp>
      <p:pic>
        <p:nvPicPr>
          <p:cNvPr id="7" name="Picture 6" descr="DEL_PRI_RGB.gif"/>
          <p:cNvPicPr>
            <a:picLocks noChangeAspect="1"/>
          </p:cNvPicPr>
          <p:nvPr userDrawn="1"/>
        </p:nvPicPr>
        <p:blipFill>
          <a:blip r:embed="rId2" cstate="print"/>
          <a:stretch>
            <a:fillRect/>
          </a:stretch>
        </p:blipFill>
        <p:spPr>
          <a:xfrm>
            <a:off x="309749" y="390950"/>
            <a:ext cx="1720800" cy="322531"/>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737" y="1812925"/>
            <a:ext cx="2776504" cy="544505"/>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66737" y="2374056"/>
            <a:ext cx="2776503" cy="3791794"/>
          </a:xfrm>
        </p:spPr>
        <p:txBody>
          <a:bodyPr>
            <a:noAutofit/>
          </a:bodyPr>
          <a:lstStyle>
            <a:lvl1pPr marL="0" indent="0">
              <a:buNone/>
              <a:defRPr sz="3600">
                <a:solidFill>
                  <a:srgbClr val="575757"/>
                </a:solidFill>
              </a:defRPr>
            </a:lvl1pPr>
          </a:lstStyle>
          <a:p>
            <a:pPr lvl="0"/>
            <a:r>
              <a:rPr lang="en-US" smtClean="0"/>
              <a:t>Click to edit Master text styles</a:t>
            </a:r>
          </a:p>
        </p:txBody>
      </p:sp>
      <p:sp>
        <p:nvSpPr>
          <p:cNvPr id="7"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8"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descr="DEL_PRI_RGB.gif"/>
          <p:cNvPicPr>
            <a:picLocks noChangeAspect="1"/>
          </p:cNvPicPr>
          <p:nvPr userDrawn="1"/>
        </p:nvPicPr>
        <p:blipFill>
          <a:blip r:embed="rId2" cstate="print"/>
          <a:stretch>
            <a:fillRect/>
          </a:stretch>
        </p:blipFill>
        <p:spPr>
          <a:xfrm>
            <a:off x="312380" y="3844096"/>
            <a:ext cx="1720800" cy="322531"/>
          </a:xfrm>
          <a:prstGeom prst="rect">
            <a:avLst/>
          </a:prstGeom>
        </p:spPr>
      </p:pic>
      <p:sp>
        <p:nvSpPr>
          <p:cNvPr id="3" name="Text Placeholder 4"/>
          <p:cNvSpPr txBox="1">
            <a:spLocks/>
          </p:cNvSpPr>
          <p:nvPr userDrawn="1"/>
        </p:nvSpPr>
        <p:spPr>
          <a:xfrm>
            <a:off x="374651" y="4643585"/>
            <a:ext cx="5637510" cy="1944415"/>
          </a:xfrm>
          <a:prstGeom prst="rect">
            <a:avLst/>
          </a:prstGeom>
        </p:spPr>
        <p:txBody>
          <a:bodyPr lIns="0" tIns="0" rIns="0" bIns="0" anchor="b" anchorCtr="0"/>
          <a:lstStyle>
            <a:lvl1pPr marL="0" indent="0" algn="l" defTabSz="914400" rtl="0" eaLnBrk="1" latinLnBrk="0" hangingPunct="1">
              <a:spcBef>
                <a:spcPts val="0"/>
              </a:spcBef>
              <a:spcAft>
                <a:spcPts val="0"/>
              </a:spcAft>
              <a:buFont typeface="Arial" pitchFamily="34" charset="0"/>
              <a:buNone/>
              <a:defRPr sz="800" b="0" kern="1200">
                <a:solidFill>
                  <a:srgbClr val="8C8C8C"/>
                </a:solidFill>
                <a:latin typeface="+mn-lt"/>
                <a:ea typeface="+mn-ea"/>
                <a:cs typeface="+mn-cs"/>
              </a:defRPr>
            </a:lvl1pPr>
            <a:lvl2pPr marL="180975" indent="-180975" algn="l" defTabSz="914400" rtl="0" eaLnBrk="1" latinLnBrk="0" hangingPunct="1">
              <a:spcBef>
                <a:spcPts val="0"/>
              </a:spcBef>
              <a:spcAft>
                <a:spcPts val="0"/>
              </a:spcAft>
              <a:buFont typeface="Arial" pitchFamily="34" charset="0"/>
              <a:buChar char="•"/>
              <a:defRPr sz="800" kern="1200">
                <a:solidFill>
                  <a:srgbClr val="8C8C8C"/>
                </a:solidFill>
                <a:latin typeface="+mn-lt"/>
                <a:ea typeface="+mn-ea"/>
                <a:cs typeface="+mn-cs"/>
              </a:defRPr>
            </a:lvl2pPr>
            <a:lvl3pPr marL="180975" indent="-180975" algn="l" defTabSz="914400" rtl="0" eaLnBrk="1" latinLnBrk="0" hangingPunct="1">
              <a:spcBef>
                <a:spcPts val="0"/>
              </a:spcBef>
              <a:spcAft>
                <a:spcPts val="0"/>
              </a:spcAft>
              <a:buFont typeface="Arial" pitchFamily="34" charset="0"/>
              <a:buChar char="•"/>
              <a:defRPr sz="800" i="1" kern="1200">
                <a:solidFill>
                  <a:srgbClr val="8C8C8C"/>
                </a:solidFill>
                <a:latin typeface="+mn-lt"/>
                <a:ea typeface="+mn-ea"/>
                <a:cs typeface="+mn-cs"/>
              </a:defRPr>
            </a:lvl3pPr>
            <a:lvl4pPr marL="361950" indent="-180975" algn="l" defTabSz="914400" rtl="0" eaLnBrk="1" latinLnBrk="0" hangingPunct="1">
              <a:spcBef>
                <a:spcPts val="0"/>
              </a:spcBef>
              <a:spcAft>
                <a:spcPts val="0"/>
              </a:spcAft>
              <a:buFont typeface="Arial" pitchFamily="34" charset="0"/>
              <a:buChar char="−"/>
              <a:defRPr sz="800" kern="1200">
                <a:solidFill>
                  <a:srgbClr val="8C8C8C"/>
                </a:solidFill>
                <a:latin typeface="+mn-lt"/>
                <a:ea typeface="+mn-ea"/>
                <a:cs typeface="+mn-cs"/>
              </a:defRPr>
            </a:lvl4pPr>
            <a:lvl5pPr marL="534988" indent="-173038" algn="l" defTabSz="914400" rtl="0" eaLnBrk="1" latinLnBrk="0" hangingPunct="1">
              <a:spcBef>
                <a:spcPts val="0"/>
              </a:spcBef>
              <a:spcAft>
                <a:spcPts val="0"/>
              </a:spcAft>
              <a:buFont typeface="Arial" pitchFamily="34" charset="0"/>
              <a:buChar char="−"/>
              <a:defRPr sz="800" kern="1200">
                <a:solidFill>
                  <a:srgbClr val="8C8C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Bef>
                <a:spcPct val="0"/>
              </a:spcBef>
              <a:spcAft>
                <a:spcPct val="0"/>
              </a:spcAft>
            </a:pPr>
            <a:r>
              <a:rPr lang="en-US" dirty="0" smtClean="0"/>
              <a:t>Deloitte refers to one or more of Deloitte </a:t>
            </a:r>
            <a:r>
              <a:rPr lang="en-US" dirty="0" err="1" smtClean="0"/>
              <a:t>Touche</a:t>
            </a:r>
            <a:r>
              <a:rPr lang="en-US" dirty="0" smtClean="0"/>
              <a:t> Tohmatsu Limited, a UK private company limited by guarantee (“DTTL”), </a:t>
            </a:r>
            <a:br>
              <a:rPr lang="en-US" dirty="0" smtClean="0"/>
            </a:br>
            <a:r>
              <a:rPr lang="en-US" dirty="0" smtClean="0"/>
              <a:t>its network of member firms, and their related entities. DTTL and each of its member firms are legally separate and independent entities. DTTL (also referred to as “Deloitte Global”) does not provide services to clients. Please see www.deloitte.com/about for a more detailed description of DTTL and its member firms. Please see www.deloitte.com/ru/about for a detailed description of the legal structure of Deloitte CIS</a:t>
            </a:r>
          </a:p>
          <a:p>
            <a:pPr fontAlgn="base">
              <a:spcBef>
                <a:spcPct val="0"/>
              </a:spcBef>
              <a:spcAft>
                <a:spcPct val="0"/>
              </a:spcAft>
            </a:pPr>
            <a:endParaRPr lang="en-US" dirty="0" smtClean="0"/>
          </a:p>
          <a:p>
            <a:pPr fontAlgn="base">
              <a:spcBef>
                <a:spcPct val="0"/>
              </a:spcBef>
              <a:spcAft>
                <a:spcPct val="0"/>
              </a:spcAft>
            </a:pPr>
            <a:r>
              <a:rPr lang="en-US" dirty="0" smtClean="0"/>
              <a:t>Deloitte provides audit, tax, consulting, and financial advisory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a:t>
            </a:r>
            <a:r>
              <a:rPr lang="ru-RU" dirty="0" smtClean="0"/>
              <a:t>1</a:t>
            </a:r>
            <a:r>
              <a:rPr lang="en-US" dirty="0" smtClean="0"/>
              <a:t>0,000 professionals are committed to becoming the standard of excellence.</a:t>
            </a:r>
          </a:p>
          <a:p>
            <a:pPr fontAlgn="base">
              <a:spcBef>
                <a:spcPct val="0"/>
              </a:spcBef>
              <a:spcAft>
                <a:spcPct val="0"/>
              </a:spcAft>
            </a:pPr>
            <a:endParaRPr lang="en-US" dirty="0" smtClean="0"/>
          </a:p>
          <a:p>
            <a:pPr fontAlgn="base">
              <a:spcBef>
                <a:spcPct val="0"/>
              </a:spcBef>
              <a:spcAft>
                <a:spcPct val="0"/>
              </a:spcAft>
            </a:pPr>
            <a:r>
              <a:rPr lang="en-US" dirty="0" smtClean="0"/>
              <a:t>This communication contains general information only, and none of Deloitte </a:t>
            </a:r>
            <a:r>
              <a:rPr lang="en-US" dirty="0" err="1" smtClean="0"/>
              <a:t>Touche</a:t>
            </a:r>
            <a:r>
              <a:rPr lang="en-US" dirty="0" smtClean="0"/>
              <a:t> Tohmatsu Limited, its member firms, </a:t>
            </a:r>
            <a:br>
              <a:rPr lang="en-US" dirty="0" smtClean="0"/>
            </a:br>
            <a:r>
              <a:rPr lang="en-US" dirty="0" smtClean="0"/>
              <a:t>or their related entities (collectively, the “Deloitte Network”) is, by means of this communication, rendering professional advice or services. No entity in the Deloitte network shall be responsible for any loss whatsoever sustained by any person who relies on this communication.</a:t>
            </a:r>
          </a:p>
          <a:p>
            <a:pPr fontAlgn="base">
              <a:spcBef>
                <a:spcPct val="0"/>
              </a:spcBef>
              <a:spcAft>
                <a:spcPct val="0"/>
              </a:spcAft>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dirty="0" smtClean="0"/>
              <a:t>© 201</a:t>
            </a:r>
            <a:r>
              <a:rPr lang="ru-RU" dirty="0" smtClean="0"/>
              <a:t>5</a:t>
            </a:r>
            <a:r>
              <a:rPr lang="fr-FR" dirty="0" smtClean="0"/>
              <a:t> Deloitte &amp; Touche, LLC. </a:t>
            </a:r>
            <a:r>
              <a:rPr lang="en-US" dirty="0" smtClean="0"/>
              <a:t>All rights reserved.</a:t>
            </a:r>
          </a:p>
        </p:txBody>
      </p:sp>
    </p:spTree>
    <p:extLst>
      <p:ext uri="{BB962C8B-B14F-4D97-AF65-F5344CB8AC3E}">
        <p14:creationId xmlns:p14="http://schemas.microsoft.com/office/powerpoint/2010/main" val="294461865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21838" y="1093316"/>
            <a:ext cx="4878856" cy="849600"/>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1838" y="2668126"/>
            <a:ext cx="4878856" cy="388186"/>
          </a:xfrm>
        </p:spPr>
        <p:txBody>
          <a:bodyPr>
            <a:normAutofit/>
          </a:bodyPr>
          <a:lstStyle>
            <a:lvl1pPr marL="0" indent="0" algn="l">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fr-FR" dirty="0" smtClean="0"/>
              <a:t>© 201</a:t>
            </a:r>
            <a:r>
              <a:rPr lang="ru-RU" dirty="0" smtClean="0"/>
              <a:t>5</a:t>
            </a:r>
            <a:r>
              <a:rPr lang="fr-FR" dirty="0" smtClean="0"/>
              <a:t> Deloitte &amp; Touche, LLC</a:t>
            </a:r>
          </a:p>
        </p:txBody>
      </p:sp>
      <p:sp>
        <p:nvSpPr>
          <p:cNvPr id="11" name="Text Placeholder 5"/>
          <p:cNvSpPr>
            <a:spLocks noGrp="1"/>
          </p:cNvSpPr>
          <p:nvPr>
            <p:ph type="body" sz="quarter" idx="10"/>
          </p:nvPr>
        </p:nvSpPr>
        <p:spPr>
          <a:xfrm>
            <a:off x="621838" y="1953740"/>
            <a:ext cx="4878856" cy="702000"/>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4235" y="765174"/>
            <a:ext cx="8388000" cy="1046163"/>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344235"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370800" y="1803543"/>
            <a:ext cx="8388000" cy="4362307"/>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7"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14" name="Title Placeholder 1"/>
          <p:cNvSpPr>
            <a:spLocks noGrp="1"/>
          </p:cNvSpPr>
          <p:nvPr userDrawn="1">
            <p:ph type="title"/>
          </p:nvPr>
        </p:nvSpPr>
        <p:spPr>
          <a:xfrm>
            <a:off x="344235" y="295682"/>
            <a:ext cx="8421940" cy="85684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userDrawn="1">
            <p:ph type="body" sz="quarter" idx="14"/>
          </p:nvPr>
        </p:nvSpPr>
        <p:spPr>
          <a:xfrm>
            <a:off x="370800" y="1805667"/>
            <a:ext cx="8388000" cy="4545033"/>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44235"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44235"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03543"/>
            <a:ext cx="4140000" cy="4362307"/>
          </a:xfrm>
        </p:spPr>
        <p:txBody>
          <a:bodyPr/>
          <a:lstStyle>
            <a:lvl4pPr marL="361950" indent="-180975">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5"/>
          </p:nvPr>
        </p:nvSpPr>
        <p:spPr>
          <a:xfrm>
            <a:off x="4617559" y="1803543"/>
            <a:ext cx="4140000" cy="4362307"/>
          </a:xfrm>
        </p:spPr>
        <p:txBody>
          <a:bodyPr/>
          <a:lstStyle/>
          <a:p>
            <a:r>
              <a:rPr lang="en-US" smtClean="0"/>
              <a:t>Click icon to add chart</a:t>
            </a:r>
            <a:endParaRPr lang="en-GB" dirty="0"/>
          </a:p>
        </p:txBody>
      </p:sp>
      <p:sp>
        <p:nvSpPr>
          <p:cNvPr id="10"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
        <p:nvSpPr>
          <p:cNvPr id="11"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8388000" cy="4356749"/>
          </a:xfrm>
        </p:spPr>
        <p:txBody>
          <a:bodyPr/>
          <a:lstStyle>
            <a:lvl1pPr marL="0" indent="0">
              <a:spcBef>
                <a:spcPts val="600"/>
              </a:spcBef>
              <a:spcAft>
                <a:spcPts val="600"/>
              </a:spcAft>
              <a:buNone/>
              <a:defRPr b="0"/>
            </a:lvl1pPr>
            <a:lvl2pPr marL="180975" indent="-180975">
              <a:spcBef>
                <a:spcPts val="600"/>
              </a:spcBef>
              <a:spcAft>
                <a:spcPts val="600"/>
              </a:spcAft>
              <a:buFont typeface="Arial" pitchFamily="34" charset="0"/>
              <a:buChar char="•"/>
              <a:tabLst/>
              <a:defRPr/>
            </a:lvl2pPr>
            <a:lvl3pPr marL="180975" indent="-180975">
              <a:spcBef>
                <a:spcPts val="600"/>
              </a:spcBef>
              <a:spcAft>
                <a:spcPts val="600"/>
              </a:spcAft>
              <a:buFont typeface="Arial" pitchFamily="34" charset="0"/>
              <a:buChar char="•"/>
              <a:defRPr i="1"/>
            </a:lvl3pPr>
            <a:lvl4pPr marL="361950" indent="-180975">
              <a:spcBef>
                <a:spcPts val="600"/>
              </a:spcBef>
              <a:spcAft>
                <a:spcPts val="600"/>
              </a:spcAft>
              <a:buFont typeface="Arial" pitchFamily="34" charset="0"/>
              <a:buChar char="−"/>
              <a:defRPr i="0"/>
            </a:lvl4pPr>
            <a:lvl5pPr marL="534988" indent="-173038">
              <a:spcBef>
                <a:spcPts val="60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44234" y="295683"/>
            <a:ext cx="8411223"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44235" y="765174"/>
            <a:ext cx="8421940" cy="1046163"/>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9"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18"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20"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
        <p:nvSpPr>
          <p:cNvPr id="3" name="Content Placeholder 2"/>
          <p:cNvSpPr>
            <a:spLocks noGrp="1"/>
          </p:cNvSpPr>
          <p:nvPr userDrawn="1">
            <p:ph idx="1"/>
          </p:nvPr>
        </p:nvSpPr>
        <p:spPr>
          <a:xfrm>
            <a:off x="371787" y="2238199"/>
            <a:ext cx="4122000" cy="1800000"/>
          </a:xfrm>
        </p:spPr>
        <p:txBody>
          <a:bodyPr/>
          <a:lstStyle>
            <a:lvl1pPr marL="0" indent="0">
              <a:spcBef>
                <a:spcPts val="600"/>
              </a:spcBef>
              <a:spcAft>
                <a:spcPts val="0"/>
              </a:spcAft>
              <a:buNone/>
              <a:defRPr b="0"/>
            </a:lvl1pPr>
            <a:lvl2pPr marL="180975" indent="-180975">
              <a:spcBef>
                <a:spcPts val="600"/>
              </a:spcBef>
              <a:spcAft>
                <a:spcPts val="0"/>
              </a:spcAft>
              <a:buFont typeface="Arial" pitchFamily="34" charset="0"/>
              <a:buChar char="•"/>
              <a:tabLst/>
              <a:defRPr/>
            </a:lvl2pPr>
            <a:lvl3pPr marL="180975" indent="-180975">
              <a:spcBef>
                <a:spcPts val="600"/>
              </a:spcBef>
              <a:spcAft>
                <a:spcPts val="0"/>
              </a:spcAft>
              <a:buFont typeface="Arial" pitchFamily="34" charset="0"/>
              <a:buChar char="•"/>
              <a:defRPr i="1"/>
            </a:lvl3pPr>
            <a:lvl4pPr marL="361950" indent="-180975">
              <a:spcBef>
                <a:spcPts val="600"/>
              </a:spcBef>
              <a:spcAft>
                <a:spcPts val="0"/>
              </a:spcAft>
              <a:buFont typeface="Arial" pitchFamily="34" charset="0"/>
              <a:buChar char="−"/>
              <a:defRPr i="0"/>
            </a:lvl4pPr>
            <a:lvl5pPr marL="534988" indent="-173038">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userDrawn="1">
            <p:ph type="title"/>
          </p:nvPr>
        </p:nvSpPr>
        <p:spPr>
          <a:xfrm>
            <a:off x="344235" y="295683"/>
            <a:ext cx="842194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userDrawn="1">
            <p:ph type="body" sz="quarter" idx="13"/>
          </p:nvPr>
        </p:nvSpPr>
        <p:spPr>
          <a:xfrm>
            <a:off x="344235" y="765174"/>
            <a:ext cx="8421940" cy="1046163"/>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9" name="Text Placeholder 8"/>
          <p:cNvSpPr>
            <a:spLocks noGrp="1"/>
          </p:cNvSpPr>
          <p:nvPr userDrawn="1">
            <p:ph type="body" sz="quarter" idx="14"/>
          </p:nvPr>
        </p:nvSpPr>
        <p:spPr>
          <a:xfrm>
            <a:off x="371788"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0" name="Content Placeholder 2"/>
          <p:cNvSpPr>
            <a:spLocks noGrp="1"/>
          </p:cNvSpPr>
          <p:nvPr userDrawn="1">
            <p:ph idx="15"/>
          </p:nvPr>
        </p:nvSpPr>
        <p:spPr>
          <a:xfrm>
            <a:off x="371787" y="4487651"/>
            <a:ext cx="4122000" cy="1678199"/>
          </a:xfrm>
        </p:spPr>
        <p:txBody>
          <a:bodyPr/>
          <a:lstStyle>
            <a:lvl1pPr marL="0" indent="0">
              <a:spcBef>
                <a:spcPts val="600"/>
              </a:spcBef>
              <a:spcAft>
                <a:spcPts val="0"/>
              </a:spcAft>
              <a:buNone/>
              <a:defRPr b="0"/>
            </a:lvl1pPr>
            <a:lvl2pPr marL="180975" indent="-180975">
              <a:spcBef>
                <a:spcPts val="600"/>
              </a:spcBef>
              <a:spcAft>
                <a:spcPts val="0"/>
              </a:spcAft>
              <a:buFont typeface="Arial" pitchFamily="34" charset="0"/>
              <a:buChar char="•"/>
              <a:tabLst/>
              <a:defRPr/>
            </a:lvl2pPr>
            <a:lvl3pPr marL="180975" indent="-180975">
              <a:spcBef>
                <a:spcPts val="600"/>
              </a:spcBef>
              <a:spcAft>
                <a:spcPts val="0"/>
              </a:spcAft>
              <a:buFont typeface="Arial" pitchFamily="34" charset="0"/>
              <a:buChar char="•"/>
              <a:defRPr i="1"/>
            </a:lvl3pPr>
            <a:lvl4pPr marL="361950" indent="-180975">
              <a:spcBef>
                <a:spcPts val="600"/>
              </a:spcBef>
              <a:spcAft>
                <a:spcPts val="0"/>
              </a:spcAft>
              <a:buFont typeface="Arial" pitchFamily="34" charset="0"/>
              <a:buChar char="−"/>
              <a:defRPr i="0"/>
            </a:lvl4pPr>
            <a:lvl5pPr marL="534988" indent="-173038">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userDrawn="1">
            <p:ph type="body" sz="quarter" idx="16"/>
          </p:nvPr>
        </p:nvSpPr>
        <p:spPr>
          <a:xfrm>
            <a:off x="371788"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2" name="Content Placeholder 2"/>
          <p:cNvSpPr>
            <a:spLocks noGrp="1"/>
          </p:cNvSpPr>
          <p:nvPr userDrawn="1">
            <p:ph idx="17"/>
          </p:nvPr>
        </p:nvSpPr>
        <p:spPr>
          <a:xfrm>
            <a:off x="4620781" y="2238199"/>
            <a:ext cx="4122000" cy="1800000"/>
          </a:xfrm>
        </p:spPr>
        <p:txBody>
          <a:bodyPr/>
          <a:lstStyle>
            <a:lvl1pPr marL="0" indent="0">
              <a:spcBef>
                <a:spcPts val="600"/>
              </a:spcBef>
              <a:spcAft>
                <a:spcPts val="0"/>
              </a:spcAft>
              <a:buNone/>
              <a:defRPr b="0"/>
            </a:lvl1pPr>
            <a:lvl2pPr marL="180975" indent="-180975">
              <a:spcBef>
                <a:spcPts val="600"/>
              </a:spcBef>
              <a:spcAft>
                <a:spcPts val="0"/>
              </a:spcAft>
              <a:buFont typeface="Arial" pitchFamily="34" charset="0"/>
              <a:buChar char="•"/>
              <a:tabLst/>
              <a:defRPr/>
            </a:lvl2pPr>
            <a:lvl3pPr marL="180975" indent="-180975">
              <a:spcBef>
                <a:spcPts val="600"/>
              </a:spcBef>
              <a:spcAft>
                <a:spcPts val="0"/>
              </a:spcAft>
              <a:buFont typeface="Arial" pitchFamily="34" charset="0"/>
              <a:buChar char="•"/>
              <a:defRPr i="1"/>
            </a:lvl3pPr>
            <a:lvl4pPr marL="361950" indent="-180975">
              <a:spcBef>
                <a:spcPts val="600"/>
              </a:spcBef>
              <a:spcAft>
                <a:spcPts val="0"/>
              </a:spcAft>
              <a:buFont typeface="Arial" pitchFamily="34" charset="0"/>
              <a:buChar char="−"/>
              <a:defRPr i="0"/>
            </a:lvl4pPr>
            <a:lvl5pPr marL="534988" indent="-173038">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userDrawn="1">
            <p:ph type="body" sz="quarter" idx="18"/>
          </p:nvPr>
        </p:nvSpPr>
        <p:spPr>
          <a:xfrm>
            <a:off x="4620781" y="1809583"/>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4" name="Content Placeholder 2"/>
          <p:cNvSpPr>
            <a:spLocks noGrp="1"/>
          </p:cNvSpPr>
          <p:nvPr userDrawn="1">
            <p:ph idx="19"/>
          </p:nvPr>
        </p:nvSpPr>
        <p:spPr>
          <a:xfrm>
            <a:off x="4620781" y="4487651"/>
            <a:ext cx="4122000" cy="1678199"/>
          </a:xfrm>
        </p:spPr>
        <p:txBody>
          <a:bodyPr/>
          <a:lstStyle>
            <a:lvl1pPr marL="0" indent="0">
              <a:spcBef>
                <a:spcPts val="600"/>
              </a:spcBef>
              <a:spcAft>
                <a:spcPts val="0"/>
              </a:spcAft>
              <a:buNone/>
              <a:defRPr b="0"/>
            </a:lvl1pPr>
            <a:lvl2pPr marL="180975" indent="-180975">
              <a:spcBef>
                <a:spcPts val="600"/>
              </a:spcBef>
              <a:spcAft>
                <a:spcPts val="0"/>
              </a:spcAft>
              <a:buFont typeface="Arial" pitchFamily="34" charset="0"/>
              <a:buChar char="•"/>
              <a:tabLst/>
              <a:defRPr/>
            </a:lvl2pPr>
            <a:lvl3pPr marL="180975" indent="-180975">
              <a:spcBef>
                <a:spcPts val="600"/>
              </a:spcBef>
              <a:spcAft>
                <a:spcPts val="0"/>
              </a:spcAft>
              <a:buFont typeface="Arial" pitchFamily="34" charset="0"/>
              <a:buChar char="•"/>
              <a:defRPr i="1"/>
            </a:lvl3pPr>
            <a:lvl4pPr marL="361950" indent="-180975">
              <a:spcBef>
                <a:spcPts val="600"/>
              </a:spcBef>
              <a:spcAft>
                <a:spcPts val="0"/>
              </a:spcAft>
              <a:buFont typeface="Arial" pitchFamily="34" charset="0"/>
              <a:buChar char="−"/>
              <a:defRPr i="0"/>
            </a:lvl4pPr>
            <a:lvl5pPr marL="534988" indent="-173038">
              <a:spcBef>
                <a:spcPts val="6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userDrawn="1">
            <p:ph type="body" sz="quarter" idx="20"/>
          </p:nvPr>
        </p:nvSpPr>
        <p:spPr>
          <a:xfrm>
            <a:off x="4620781" y="4059035"/>
            <a:ext cx="4122000" cy="357187"/>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809101"/>
            <a:ext cx="4059011" cy="4356749"/>
          </a:xfrm>
        </p:spPr>
        <p:txBody>
          <a:bodyPr/>
          <a:lstStyle>
            <a:lvl1pPr marL="0" indent="0">
              <a:buNone/>
              <a:defRPr b="0"/>
            </a:lvl1pPr>
            <a:lvl2pPr marL="180975" indent="-180975">
              <a:buFont typeface="Arial" pitchFamily="34" charset="0"/>
              <a:buChar char="•"/>
              <a:tabLst/>
              <a:defRPr/>
            </a:lvl2pPr>
            <a:lvl3pPr marL="180975" indent="-180975">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44235" y="295683"/>
            <a:ext cx="842194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344234" y="765174"/>
            <a:ext cx="8411223" cy="1046163"/>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0" name="Slide Number Placeholder 7"/>
          <p:cNvSpPr txBox="1">
            <a:spLocks/>
          </p:cNvSpPr>
          <p:nvPr userDrawn="1"/>
        </p:nvSpPr>
        <p:spPr>
          <a:xfrm>
            <a:off x="7963370" y="6407835"/>
            <a:ext cx="792088" cy="252000"/>
          </a:xfrm>
          <a:prstGeom prst="rect">
            <a:avLst/>
          </a:prstGeom>
        </p:spPr>
        <p:txBody>
          <a:bodyPr vert="horz" lIns="0" tIns="0" rIns="0" bIns="0" rtlCol="0" anchor="ctr" anchorCtr="0"/>
          <a:lstStyle>
            <a:defPPr>
              <a:defRPr lang="en-US"/>
            </a:defPPr>
            <a:lvl1pPr marL="0" algn="r"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CC1D26-A9BD-4BDE-BDD9-08EDBAE96860}" type="slidenum">
              <a:rPr lang="en-GB" smtClean="0"/>
              <a:pPr/>
              <a:t>‹#›</a:t>
            </a:fld>
            <a:endParaRPr lang="en-GB" dirty="0"/>
          </a:p>
        </p:txBody>
      </p:sp>
      <p:sp>
        <p:nvSpPr>
          <p:cNvPr id="11" name="Footer Placeholder 4"/>
          <p:cNvSpPr txBox="1">
            <a:spLocks/>
          </p:cNvSpPr>
          <p:nvPr userDrawn="1"/>
        </p:nvSpPr>
        <p:spPr>
          <a:xfrm>
            <a:off x="370113" y="6407835"/>
            <a:ext cx="7559473" cy="252000"/>
          </a:xfrm>
          <a:prstGeom prst="rect">
            <a:avLst/>
          </a:prstGeom>
        </p:spPr>
        <p:txBody>
          <a:bodyPr vert="horz" lIns="0" tIns="0" rIns="0" bIns="0" rtlCol="0" anchor="ctr" anchorCtr="0"/>
          <a:lstStyle>
            <a:defPPr>
              <a:defRPr lang="en-US"/>
            </a:defPPr>
            <a:lvl1pPr marL="0" algn="l" defTabSz="914400" rtl="0" eaLnBrk="1" latinLnBrk="0" hangingPunct="1">
              <a:defRPr sz="800" b="0" kern="1200">
                <a:solidFill>
                  <a:srgbClr val="8C8C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 201</a:t>
            </a:r>
            <a:r>
              <a:rPr lang="ru-RU" dirty="0" smtClean="0"/>
              <a:t>5</a:t>
            </a:r>
            <a:r>
              <a:rPr lang="fr-FR" dirty="0" smtClean="0"/>
              <a:t> Deloitte &amp; Touche, LLC</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235" y="295683"/>
            <a:ext cx="842194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70113" y="1809101"/>
            <a:ext cx="8388000" cy="435674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fr-FR" dirty="0" smtClean="0"/>
              <a:t>© 201</a:t>
            </a:r>
            <a:r>
              <a:rPr lang="ru-RU" dirty="0" smtClean="0"/>
              <a:t>5</a:t>
            </a:r>
            <a:r>
              <a:rPr lang="fr-FR" dirty="0" smtClean="0"/>
              <a:t> Deloitte &amp; Touche, LLC</a:t>
            </a:r>
          </a:p>
        </p:txBody>
      </p:sp>
      <p:sp>
        <p:nvSpPr>
          <p:cNvPr id="8" name="Slide Number Placeholder 7"/>
          <p:cNvSpPr>
            <a:spLocks noGrp="1"/>
          </p:cNvSpPr>
          <p:nvPr>
            <p:ph type="sldNum" sz="quarter" idx="4"/>
          </p:nvPr>
        </p:nvSpPr>
        <p:spPr>
          <a:xfrm>
            <a:off x="7963370"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0"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52"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600"/>
        </a:spcBef>
        <a:spcAft>
          <a:spcPts val="600"/>
        </a:spcAft>
        <a:buFont typeface="Arial" pitchFamily="34" charset="0"/>
        <a:buNone/>
        <a:defRPr sz="1800" b="0" kern="1200">
          <a:solidFill>
            <a:schemeClr val="tx2"/>
          </a:solidFill>
          <a:latin typeface="+mn-lt"/>
          <a:ea typeface="+mn-ea"/>
          <a:cs typeface="+mn-cs"/>
        </a:defRPr>
      </a:lvl1pPr>
      <a:lvl2pPr marL="180975"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2pPr>
      <a:lvl3pPr marL="180975" indent="-180975" algn="l" defTabSz="914400" rtl="0" eaLnBrk="1" latinLnBrk="0" hangingPunct="1">
        <a:spcBef>
          <a:spcPts val="600"/>
        </a:spcBef>
        <a:spcAft>
          <a:spcPts val="600"/>
        </a:spcAft>
        <a:buFont typeface="Arial" pitchFamily="34" charset="0"/>
        <a:buChar char="•"/>
        <a:defRPr sz="1800" i="1" kern="1200">
          <a:solidFill>
            <a:schemeClr val="tx2"/>
          </a:solidFill>
          <a:latin typeface="+mn-lt"/>
          <a:ea typeface="+mn-ea"/>
          <a:cs typeface="+mn-cs"/>
        </a:defRPr>
      </a:lvl3pPr>
      <a:lvl4pPr marL="361950"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4pPr>
      <a:lvl5pPr marL="534988" indent="-173038"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880836"/>
      </p:ext>
    </p:extLst>
  </p:cSld>
  <p:clrMap bg1="lt1" tx1="dk1" bg2="lt2" tx2="dk2" accent1="accent1" accent2="accent2" accent3="accent3" accent4="accent4" accent5="accent5" accent6="accent6" hlink="hlink" folHlink="folHlink"/>
  <p:sldLayoutIdLst>
    <p:sldLayoutId id="2147483703" r:id="rId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600"/>
        </a:spcBef>
        <a:spcAft>
          <a:spcPts val="600"/>
        </a:spcAft>
        <a:buFont typeface="Arial" pitchFamily="34" charset="0"/>
        <a:buNone/>
        <a:defRPr sz="1800" b="0" kern="1200">
          <a:solidFill>
            <a:schemeClr val="tx2"/>
          </a:solidFill>
          <a:latin typeface="+mn-lt"/>
          <a:ea typeface="+mn-ea"/>
          <a:cs typeface="+mn-cs"/>
        </a:defRPr>
      </a:lvl1pPr>
      <a:lvl2pPr marL="180975"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2pPr>
      <a:lvl3pPr marL="180975" indent="-180975" algn="l" defTabSz="914400" rtl="0" eaLnBrk="1" latinLnBrk="0" hangingPunct="1">
        <a:spcBef>
          <a:spcPts val="600"/>
        </a:spcBef>
        <a:spcAft>
          <a:spcPts val="600"/>
        </a:spcAft>
        <a:buFont typeface="Arial" pitchFamily="34" charset="0"/>
        <a:buChar char="•"/>
        <a:defRPr sz="1800" i="1" kern="1200">
          <a:solidFill>
            <a:schemeClr val="tx2"/>
          </a:solidFill>
          <a:latin typeface="+mn-lt"/>
          <a:ea typeface="+mn-ea"/>
          <a:cs typeface="+mn-cs"/>
        </a:defRPr>
      </a:lvl3pPr>
      <a:lvl4pPr marL="361950"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4pPr>
      <a:lvl5pPr marL="534988" indent="-173038"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99392"/>
            <a:ext cx="9144001" cy="6858000"/>
          </a:xfrm>
          <a:prstGeom prst="rect">
            <a:avLst/>
          </a:prstGeom>
        </p:spPr>
      </p:pic>
      <p:sp>
        <p:nvSpPr>
          <p:cNvPr id="11" name="Rectangle 10"/>
          <p:cNvSpPr/>
          <p:nvPr/>
        </p:nvSpPr>
        <p:spPr>
          <a:xfrm>
            <a:off x="340853" y="8312"/>
            <a:ext cx="5196347" cy="314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p:cNvSpPr>
            <a:spLocks noGrp="1"/>
          </p:cNvSpPr>
          <p:nvPr>
            <p:ph type="ctrTitle"/>
          </p:nvPr>
        </p:nvSpPr>
        <p:spPr>
          <a:xfrm>
            <a:off x="621838" y="1093316"/>
            <a:ext cx="4878856" cy="848038"/>
          </a:xfrm>
        </p:spPr>
        <p:txBody>
          <a:bodyPr/>
          <a:lstStyle/>
          <a:p>
            <a:r>
              <a:rPr lang="en-US" dirty="0" smtClean="0"/>
              <a:t>International forum: </a:t>
            </a:r>
            <a:r>
              <a:rPr lang="ru-RU" dirty="0" smtClean="0"/>
              <a:t/>
            </a:r>
            <a:br>
              <a:rPr lang="ru-RU" dirty="0" smtClean="0"/>
            </a:br>
            <a:r>
              <a:rPr lang="en-US" dirty="0" smtClean="0"/>
              <a:t>focus on Azerbaijan</a:t>
            </a:r>
            <a:endParaRPr lang="en-GB" dirty="0"/>
          </a:p>
        </p:txBody>
      </p:sp>
      <p:sp>
        <p:nvSpPr>
          <p:cNvPr id="7" name="Subtitle 6"/>
          <p:cNvSpPr>
            <a:spLocks noGrp="1"/>
          </p:cNvSpPr>
          <p:nvPr>
            <p:ph type="subTitle" idx="1"/>
          </p:nvPr>
        </p:nvSpPr>
        <p:spPr/>
        <p:txBody>
          <a:bodyPr>
            <a:normAutofit/>
          </a:bodyPr>
          <a:lstStyle/>
          <a:p>
            <a:r>
              <a:rPr lang="en-GB" dirty="0" smtClean="0"/>
              <a:t>Narmin Aslanova, 13 </a:t>
            </a:r>
            <a:r>
              <a:rPr lang="en-GB" dirty="0" smtClean="0"/>
              <a:t>May, Italy</a:t>
            </a:r>
            <a:endParaRPr lang="en-GB" dirty="0"/>
          </a:p>
        </p:txBody>
      </p:sp>
      <p:sp>
        <p:nvSpPr>
          <p:cNvPr id="15" name="Text Placeholder 14"/>
          <p:cNvSpPr>
            <a:spLocks noGrp="1"/>
          </p:cNvSpPr>
          <p:nvPr>
            <p:ph type="body" sz="quarter" idx="10"/>
          </p:nvPr>
        </p:nvSpPr>
        <p:spPr/>
        <p:txBody>
          <a:bodyPr/>
          <a:lstStyle/>
          <a:p>
            <a:r>
              <a:rPr lang="en-GB" dirty="0" smtClean="0"/>
              <a:t>Doing business in Azerbaijan</a:t>
            </a:r>
            <a:endParaRPr lang="en-GB" dirty="0"/>
          </a:p>
        </p:txBody>
      </p:sp>
      <p:pic>
        <p:nvPicPr>
          <p:cNvPr id="9" name="Picture 8" descr="DEL_PRI_RGB.gif"/>
          <p:cNvPicPr>
            <a:picLocks noChangeAspect="1"/>
          </p:cNvPicPr>
          <p:nvPr/>
        </p:nvPicPr>
        <p:blipFill>
          <a:blip r:embed="rId4" cstate="print"/>
          <a:stretch>
            <a:fillRect/>
          </a:stretch>
        </p:blipFill>
        <p:spPr>
          <a:xfrm>
            <a:off x="591345" y="389549"/>
            <a:ext cx="1720800" cy="322531"/>
          </a:xfrm>
          <a:prstGeom prst="rect">
            <a:avLst/>
          </a:prstGeom>
        </p:spPr>
      </p:pic>
      <p:pic>
        <p:nvPicPr>
          <p:cNvPr id="2" name="Picture 1"/>
          <p:cNvPicPr>
            <a:picLocks noChangeAspect="1"/>
          </p:cNvPicPr>
          <p:nvPr/>
        </p:nvPicPr>
        <p:blipFill>
          <a:blip r:embed="rId5"/>
          <a:stretch>
            <a:fillRect/>
          </a:stretch>
        </p:blipFill>
        <p:spPr>
          <a:xfrm>
            <a:off x="2936993" y="404813"/>
            <a:ext cx="2402793" cy="33858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dirty="0" smtClean="0"/>
              <a:t>Acquisition of real estate</a:t>
            </a:r>
            <a:endParaRPr lang="en-GB" dirty="0"/>
          </a:p>
        </p:txBody>
      </p:sp>
      <p:sp>
        <p:nvSpPr>
          <p:cNvPr id="7" name="Title 6"/>
          <p:cNvSpPr>
            <a:spLocks noGrp="1"/>
          </p:cNvSpPr>
          <p:nvPr>
            <p:ph type="title"/>
          </p:nvPr>
        </p:nvSpPr>
        <p:spPr/>
        <p:txBody>
          <a:bodyPr/>
          <a:lstStyle/>
          <a:p>
            <a:r>
              <a:rPr lang="en-GB" smtClean="0"/>
              <a:t>Investment activity </a:t>
            </a:r>
            <a:endParaRPr lang="en-GB" dirty="0"/>
          </a:p>
        </p:txBody>
      </p:sp>
      <p:sp>
        <p:nvSpPr>
          <p:cNvPr id="8" name="Content Placeholder 7"/>
          <p:cNvSpPr>
            <a:spLocks noGrp="1"/>
          </p:cNvSpPr>
          <p:nvPr>
            <p:ph type="body" sz="quarter" idx="14"/>
          </p:nvPr>
        </p:nvSpPr>
        <p:spPr>
          <a:xfrm>
            <a:off x="370800" y="1803543"/>
            <a:ext cx="7369552" cy="4154984"/>
          </a:xfrm>
        </p:spPr>
        <p:txBody>
          <a:bodyPr wrap="square">
            <a:spAutoFit/>
          </a:bodyPr>
          <a:lstStyle/>
          <a:p>
            <a:pPr marL="285750" indent="-285750">
              <a:buFont typeface="Arial" panose="020B0604020202020204" pitchFamily="34" charset="0"/>
              <a:buChar char="•"/>
            </a:pPr>
            <a:r>
              <a:rPr lang="en-US" sz="2000" dirty="0" smtClean="0"/>
              <a:t>Foreign investors, including individuals cannot purchase land in Azerbaijan but they can lease it. However, Azerbaijan legal entities fully owned by foreign investor can have ownership title to land.</a:t>
            </a:r>
          </a:p>
          <a:p>
            <a:pPr marL="285750" indent="-285750">
              <a:buFont typeface="Arial" panose="020B0604020202020204" pitchFamily="34" charset="0"/>
              <a:buChar char="•"/>
            </a:pPr>
            <a:r>
              <a:rPr lang="en-US" sz="2000" dirty="0" smtClean="0"/>
              <a:t>Both local and foreign investors can acquire real estate in Azerbaijan.</a:t>
            </a:r>
          </a:p>
          <a:p>
            <a:pPr marL="285750" indent="-285750">
              <a:buFont typeface="Arial" panose="020B0604020202020204" pitchFamily="34" charset="0"/>
              <a:buChar char="•"/>
            </a:pPr>
            <a:r>
              <a:rPr lang="en-US" sz="2000" dirty="0" smtClean="0"/>
              <a:t>Any purchase, rent (lease) or other form of disposal of immovable property should be notarized and registered in the State Register of Immoveable Property.</a:t>
            </a:r>
          </a:p>
          <a:p>
            <a:pPr marL="285750" indent="-285750">
              <a:buFont typeface="Arial" panose="020B0604020202020204" pitchFamily="34" charset="0"/>
              <a:buChar char="•"/>
            </a:pPr>
            <a:r>
              <a:rPr lang="en-US" sz="2000" dirty="0" smtClean="0"/>
              <a:t>The title to the property is considered to have been transferred to the buyer as soon as the appropriate records have been made in the State Register of Immovable Property.</a:t>
            </a:r>
            <a:endParaRPr lang="en-GB" sz="2000" dirty="0" smtClean="0"/>
          </a:p>
        </p:txBody>
      </p:sp>
    </p:spTree>
    <p:extLst>
      <p:ext uri="{BB962C8B-B14F-4D97-AF65-F5344CB8AC3E}">
        <p14:creationId xmlns:p14="http://schemas.microsoft.com/office/powerpoint/2010/main" val="11715898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smtClean="0"/>
              <a:t>Employment and HR</a:t>
            </a:r>
            <a:endParaRPr lang="en-GB" dirty="0"/>
          </a:p>
        </p:txBody>
      </p:sp>
      <p:sp>
        <p:nvSpPr>
          <p:cNvPr id="7" name="Title 6"/>
          <p:cNvSpPr>
            <a:spLocks noGrp="1"/>
          </p:cNvSpPr>
          <p:nvPr>
            <p:ph type="title"/>
          </p:nvPr>
        </p:nvSpPr>
        <p:spPr/>
        <p:txBody>
          <a:bodyPr/>
          <a:lstStyle/>
          <a:p>
            <a:r>
              <a:rPr lang="en-GB" smtClean="0"/>
              <a:t>Investment activity </a:t>
            </a:r>
            <a:endParaRPr lang="en-GB" dirty="0"/>
          </a:p>
        </p:txBody>
      </p:sp>
      <p:sp>
        <p:nvSpPr>
          <p:cNvPr id="8" name="Content Placeholder 7"/>
          <p:cNvSpPr>
            <a:spLocks noGrp="1"/>
          </p:cNvSpPr>
          <p:nvPr>
            <p:ph type="body" sz="quarter" idx="14"/>
          </p:nvPr>
        </p:nvSpPr>
        <p:spPr>
          <a:xfrm>
            <a:off x="370800" y="1803543"/>
            <a:ext cx="6106200" cy="4308872"/>
          </a:xfrm>
        </p:spPr>
        <p:txBody>
          <a:bodyPr vert="horz" wrap="square" lIns="0" tIns="0" rIns="0" bIns="0" rtlCol="0">
            <a:spAutoFit/>
          </a:bodyPr>
          <a:lstStyle/>
          <a:p>
            <a:pPr marL="180000" lvl="4" indent="-180000">
              <a:spcAft>
                <a:spcPts val="0"/>
              </a:spcAft>
              <a:buFont typeface="Arial" pitchFamily="34" charset="0"/>
              <a:buChar char="•"/>
            </a:pPr>
            <a:r>
              <a:rPr lang="en-US" sz="2000" dirty="0"/>
              <a:t>Azerbaijan Labor Code is strict towards an employer and aim to protect the interests of an employee, e.g.:</a:t>
            </a:r>
          </a:p>
          <a:p>
            <a:pPr marL="342900" lvl="4" indent="-165100">
              <a:spcAft>
                <a:spcPts val="0"/>
              </a:spcAft>
            </a:pPr>
            <a:r>
              <a:rPr lang="en-US" sz="2000" dirty="0"/>
              <a:t>Limited opportunities for termination of employment agreements at the initiative of employer</a:t>
            </a:r>
          </a:p>
          <a:p>
            <a:pPr marL="342900" lvl="4" indent="-165100">
              <a:spcAft>
                <a:spcPts val="0"/>
              </a:spcAft>
            </a:pPr>
            <a:r>
              <a:rPr lang="en-US" sz="2000" dirty="0"/>
              <a:t>Additional compensation requirements for overtime, night shift works or works during non-working days</a:t>
            </a:r>
          </a:p>
          <a:p>
            <a:pPr marL="342900" lvl="4" indent="-165100">
              <a:spcAft>
                <a:spcPts val="0"/>
              </a:spcAft>
            </a:pPr>
            <a:r>
              <a:rPr lang="en-US" sz="2000" dirty="0"/>
              <a:t>Mandatory social insurance and other regulatory benefits for employees</a:t>
            </a:r>
          </a:p>
          <a:p>
            <a:pPr marL="342900" lvl="4" indent="-165100">
              <a:spcAft>
                <a:spcPts val="0"/>
              </a:spcAft>
            </a:pPr>
            <a:r>
              <a:rPr lang="en-US" sz="2000" dirty="0"/>
              <a:t>Recent change: Mandatory registration of employment agreements with the electronic database of the Ministry of Labor</a:t>
            </a:r>
            <a:r>
              <a:rPr lang="en-US" sz="2000" dirty="0" smtClean="0"/>
              <a:t>.</a:t>
            </a:r>
            <a:endParaRPr lang="en-GB" sz="2000"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1789" r="42334"/>
          <a:stretch/>
        </p:blipFill>
        <p:spPr>
          <a:xfrm>
            <a:off x="6667500" y="0"/>
            <a:ext cx="2476500" cy="6858000"/>
          </a:xfrm>
          <a:prstGeom prst="rect">
            <a:avLst/>
          </a:prstGeom>
        </p:spPr>
      </p:pic>
    </p:spTree>
    <p:extLst>
      <p:ext uri="{BB962C8B-B14F-4D97-AF65-F5344CB8AC3E}">
        <p14:creationId xmlns:p14="http://schemas.microsoft.com/office/powerpoint/2010/main" val="30429904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smtClean="0"/>
              <a:t>Immigration</a:t>
            </a:r>
            <a:endParaRPr lang="en-GB" dirty="0"/>
          </a:p>
        </p:txBody>
      </p:sp>
      <p:sp>
        <p:nvSpPr>
          <p:cNvPr id="7" name="Title 6"/>
          <p:cNvSpPr>
            <a:spLocks noGrp="1"/>
          </p:cNvSpPr>
          <p:nvPr>
            <p:ph type="title"/>
          </p:nvPr>
        </p:nvSpPr>
        <p:spPr/>
        <p:txBody>
          <a:bodyPr/>
          <a:lstStyle/>
          <a:p>
            <a:r>
              <a:rPr lang="en-GB" smtClean="0"/>
              <a:t>Investment activity</a:t>
            </a:r>
            <a:endParaRPr lang="en-GB" dirty="0"/>
          </a:p>
        </p:txBody>
      </p:sp>
      <p:sp>
        <p:nvSpPr>
          <p:cNvPr id="10" name="Content Placeholder 7"/>
          <p:cNvSpPr txBox="1">
            <a:spLocks/>
          </p:cNvSpPr>
          <p:nvPr/>
        </p:nvSpPr>
        <p:spPr>
          <a:xfrm>
            <a:off x="400050" y="1824038"/>
            <a:ext cx="8366125" cy="3754874"/>
          </a:xfrm>
          <a:prstGeom prst="rect">
            <a:avLst/>
          </a:prstGeom>
        </p:spPr>
        <p:txBody>
          <a:bodyPr wrap="square" lIns="0" tIns="0" rIns="0" bIns="0">
            <a:spAutoFit/>
          </a:bodyPr>
          <a:lstStyle>
            <a:lvl1pPr marL="0" indent="0" algn="l" defTabSz="914400" rtl="0" eaLnBrk="1" latinLnBrk="0" hangingPunct="1">
              <a:spcBef>
                <a:spcPts val="600"/>
              </a:spcBef>
              <a:spcAft>
                <a:spcPts val="600"/>
              </a:spcAft>
              <a:buFont typeface="Arial" pitchFamily="34" charset="0"/>
              <a:buNone/>
              <a:defRPr sz="1800" b="0" kern="1200">
                <a:solidFill>
                  <a:schemeClr val="tx2"/>
                </a:solidFill>
                <a:latin typeface="+mn-lt"/>
                <a:ea typeface="+mn-ea"/>
                <a:cs typeface="+mn-cs"/>
              </a:defRPr>
            </a:lvl1pPr>
            <a:lvl2pPr marL="180975"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2pPr>
            <a:lvl3pPr marL="180975" indent="-180975" algn="l" defTabSz="914400" rtl="0" eaLnBrk="1" latinLnBrk="0" hangingPunct="1">
              <a:spcBef>
                <a:spcPts val="600"/>
              </a:spcBef>
              <a:spcAft>
                <a:spcPts val="600"/>
              </a:spcAft>
              <a:buFont typeface="Arial" pitchFamily="34" charset="0"/>
              <a:buChar char="•"/>
              <a:defRPr sz="1800" i="1" kern="1200">
                <a:solidFill>
                  <a:schemeClr val="tx2"/>
                </a:solidFill>
                <a:latin typeface="+mn-lt"/>
                <a:ea typeface="+mn-ea"/>
                <a:cs typeface="+mn-cs"/>
              </a:defRPr>
            </a:lvl3pPr>
            <a:lvl4pPr marL="361950" indent="-180975"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4pPr>
            <a:lvl5pPr marL="534988" indent="-173038" algn="l" defTabSz="914400" rtl="0" eaLnBrk="1" latinLnBrk="0" hangingPunct="1">
              <a:spcBef>
                <a:spcPts val="600"/>
              </a:spcBef>
              <a:spcAft>
                <a:spcPts val="600"/>
              </a:spcAft>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4" indent="-177800">
              <a:spcAft>
                <a:spcPts val="0"/>
              </a:spcAft>
              <a:buFont typeface="Arial" pitchFamily="34" charset="0"/>
              <a:buChar char="•"/>
            </a:pPr>
            <a:r>
              <a:rPr lang="en-US" dirty="0" smtClean="0"/>
              <a:t>Various visa regimes:</a:t>
            </a:r>
          </a:p>
          <a:p>
            <a:pPr marL="342900" lvl="4" indent="-165100">
              <a:spcAft>
                <a:spcPts val="0"/>
              </a:spcAft>
            </a:pPr>
            <a:r>
              <a:rPr lang="en-US" dirty="0"/>
              <a:t>Business visa–up to 180 days</a:t>
            </a:r>
          </a:p>
          <a:p>
            <a:pPr marL="342900" lvl="4" indent="-165100">
              <a:spcAft>
                <a:spcPts val="0"/>
              </a:spcAft>
            </a:pPr>
            <a:r>
              <a:rPr lang="en-US" dirty="0"/>
              <a:t>Employment visa –up to 90 days; and other types</a:t>
            </a:r>
          </a:p>
          <a:p>
            <a:pPr marL="177800" lvl="4" indent="-177800">
              <a:spcAft>
                <a:spcPts val="0"/>
              </a:spcAft>
              <a:buFont typeface="Arial" pitchFamily="34" charset="0"/>
              <a:buChar char="•"/>
            </a:pPr>
            <a:r>
              <a:rPr lang="en-US" dirty="0"/>
              <a:t>Registration with the State Migration Services of foreign nationals intending to stay for more than 10 days in Azerbaijan</a:t>
            </a:r>
          </a:p>
          <a:p>
            <a:pPr marL="177800" lvl="4" indent="-177800">
              <a:spcAft>
                <a:spcPts val="0"/>
              </a:spcAft>
              <a:buFont typeface="Arial" pitchFamily="34" charset="0"/>
              <a:buChar char="•"/>
            </a:pPr>
            <a:r>
              <a:rPr lang="en-US" dirty="0"/>
              <a:t>Strict work permit requirement for expatriates wishing to work in Azerbaijan</a:t>
            </a:r>
          </a:p>
          <a:p>
            <a:pPr marL="177800" lvl="4" indent="-177800">
              <a:spcAft>
                <a:spcPts val="0"/>
              </a:spcAft>
              <a:buFont typeface="Arial" pitchFamily="34" charset="0"/>
              <a:buChar char="•"/>
            </a:pPr>
            <a:r>
              <a:rPr lang="en-US" dirty="0"/>
              <a:t>Grounds for temporary residence permit:</a:t>
            </a:r>
          </a:p>
          <a:p>
            <a:pPr marL="342900" lvl="4" indent="-165100">
              <a:spcAft>
                <a:spcPts val="0"/>
              </a:spcAft>
            </a:pPr>
            <a:r>
              <a:rPr lang="en-US" dirty="0"/>
              <a:t>investing in Azerbaijani economy of at least 500,000 </a:t>
            </a:r>
            <a:r>
              <a:rPr lang="en-US" dirty="0" err="1"/>
              <a:t>manats</a:t>
            </a:r>
            <a:r>
              <a:rPr lang="en-US" dirty="0"/>
              <a:t> (~ USD 476,000)</a:t>
            </a:r>
          </a:p>
          <a:p>
            <a:pPr marL="342900" lvl="4" indent="-165100">
              <a:spcAft>
                <a:spcPts val="0"/>
              </a:spcAft>
            </a:pPr>
            <a:r>
              <a:rPr lang="en-US" dirty="0"/>
              <a:t>Possession of real estate in Azerbaijan or a deposit with a bank in Azerbaijan of a minimum of AZN 100,000 (~ USD 95,000)</a:t>
            </a:r>
          </a:p>
          <a:p>
            <a:pPr marL="342900" lvl="4" indent="-165100">
              <a:spcAft>
                <a:spcPts val="0"/>
              </a:spcAft>
            </a:pPr>
            <a:r>
              <a:rPr lang="en-US" dirty="0"/>
              <a:t>Performing paid work in Azerbaijan through obtaining a work permit; etc</a:t>
            </a:r>
            <a:r>
              <a:rPr lang="en-US" dirty="0" smtClean="0"/>
              <a:t>.</a:t>
            </a:r>
            <a:endParaRPr lang="en-GB" dirty="0"/>
          </a:p>
        </p:txBody>
      </p:sp>
    </p:spTree>
    <p:extLst>
      <p:ext uri="{BB962C8B-B14F-4D97-AF65-F5344CB8AC3E}">
        <p14:creationId xmlns:p14="http://schemas.microsoft.com/office/powerpoint/2010/main" val="15092392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Taxation</a:t>
            </a:r>
            <a:endParaRPr lang="en-US" dirty="0"/>
          </a:p>
        </p:txBody>
      </p:sp>
    </p:spTree>
    <p:extLst>
      <p:ext uri="{BB962C8B-B14F-4D97-AF65-F5344CB8AC3E}">
        <p14:creationId xmlns:p14="http://schemas.microsoft.com/office/powerpoint/2010/main" val="24614873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35" y="376148"/>
            <a:ext cx="8388000" cy="384721"/>
          </a:xfrm>
        </p:spPr>
        <p:txBody>
          <a:bodyPr vert="horz" lIns="0" tIns="0" rIns="0" bIns="0" rtlCol="0" anchor="t" anchorCtr="0">
            <a:spAutoFit/>
          </a:bodyPr>
          <a:lstStyle/>
          <a:p>
            <a:pPr>
              <a:lnSpc>
                <a:spcPts val="3000"/>
              </a:lnSpc>
            </a:pPr>
            <a:r>
              <a:rPr lang="en-GB" dirty="0" smtClean="0"/>
              <a:t>Taxation systems</a:t>
            </a:r>
            <a:endParaRPr lang="en-GB" dirty="0"/>
          </a:p>
        </p:txBody>
      </p:sp>
      <p:sp>
        <p:nvSpPr>
          <p:cNvPr id="3" name="Text Placeholder 2"/>
          <p:cNvSpPr>
            <a:spLocks noGrp="1"/>
          </p:cNvSpPr>
          <p:nvPr>
            <p:ph type="body" sz="quarter" idx="13"/>
          </p:nvPr>
        </p:nvSpPr>
        <p:spPr>
          <a:xfrm>
            <a:off x="344235" y="765175"/>
            <a:ext cx="8388000" cy="461665"/>
          </a:xfrm>
        </p:spPr>
        <p:txBody>
          <a:bodyPr>
            <a:spAutoFit/>
          </a:bodyPr>
          <a:lstStyle/>
          <a:p>
            <a:r>
              <a:rPr lang="en-GB" dirty="0" smtClean="0"/>
              <a:t>Taxation regimes</a:t>
            </a:r>
            <a:endParaRPr lang="en-GB" dirty="0"/>
          </a:p>
        </p:txBody>
      </p:sp>
      <p:sp>
        <p:nvSpPr>
          <p:cNvPr id="12" name="Text Placeholder 11"/>
          <p:cNvSpPr txBox="1">
            <a:spLocks/>
          </p:cNvSpPr>
          <p:nvPr/>
        </p:nvSpPr>
        <p:spPr>
          <a:xfrm>
            <a:off x="372924" y="6065263"/>
            <a:ext cx="8485356" cy="400110"/>
          </a:xfrm>
          <a:prstGeom prst="rect">
            <a:avLst/>
          </a:prstGeom>
        </p:spPr>
        <p:txBody>
          <a:bodyPr vert="horz" lIns="0" tIns="0" rIns="0" bIns="0" rtlCol="0">
            <a:spAutoFit/>
          </a:bodyPr>
          <a:lstStyle/>
          <a:p>
            <a:pPr>
              <a:spcBef>
                <a:spcPts val="1200"/>
              </a:spcBef>
              <a:defRPr/>
            </a:pPr>
            <a:r>
              <a:rPr lang="en-GB" sz="800" dirty="0" smtClean="0">
                <a:solidFill>
                  <a:srgbClr val="313131"/>
                </a:solidFill>
              </a:rPr>
              <a:t>Quote source descriptor: This is dummy text</a:t>
            </a:r>
          </a:p>
          <a:p>
            <a:pPr marL="274638" indent="-274638">
              <a:spcBef>
                <a:spcPts val="1200"/>
              </a:spcBef>
              <a:defRPr/>
            </a:pPr>
            <a:endParaRPr lang="en-GB" sz="800" dirty="0">
              <a:solidFill>
                <a:srgbClr val="313131"/>
              </a:solidFill>
            </a:endParaRPr>
          </a:p>
        </p:txBody>
      </p:sp>
      <p:sp>
        <p:nvSpPr>
          <p:cNvPr id="9" name="Text Placeholder 3"/>
          <p:cNvSpPr>
            <a:spLocks noGrp="1"/>
          </p:cNvSpPr>
          <p:nvPr>
            <p:ph type="body" sz="quarter" idx="14"/>
          </p:nvPr>
        </p:nvSpPr>
        <p:spPr>
          <a:xfrm>
            <a:off x="370799" y="1803543"/>
            <a:ext cx="8361435" cy="3539430"/>
          </a:xfrm>
        </p:spPr>
        <p:txBody>
          <a:bodyPr wrap="square">
            <a:spAutoFit/>
          </a:bodyPr>
          <a:lstStyle/>
          <a:p>
            <a:pPr lvl="1"/>
            <a:r>
              <a:rPr lang="en-US" dirty="0"/>
              <a:t>The tax system in Azerbaijan consists of four taxation regimes:</a:t>
            </a:r>
          </a:p>
          <a:p>
            <a:pPr lvl="1"/>
            <a:r>
              <a:rPr lang="en-US" dirty="0"/>
              <a:t>the statutory tax regime governed by the Tax Code;</a:t>
            </a:r>
          </a:p>
          <a:p>
            <a:pPr lvl="1"/>
            <a:r>
              <a:rPr lang="en-US" dirty="0"/>
              <a:t>the tax regime established by the existing PSAs;</a:t>
            </a:r>
          </a:p>
          <a:p>
            <a:pPr lvl="1"/>
            <a:r>
              <a:rPr lang="en-US" dirty="0"/>
              <a:t>the taxation regime established by the two HGAs such as Main Export Pipeline (Baku-Tbilisi-Ceyhan) HGA and South Caucasus Pipeline (Shah </a:t>
            </a:r>
            <a:r>
              <a:rPr lang="en-US" dirty="0" err="1"/>
              <a:t>Deniz</a:t>
            </a:r>
            <a:r>
              <a:rPr lang="en-US" dirty="0"/>
              <a:t> Gas) HGA;</a:t>
            </a:r>
          </a:p>
          <a:p>
            <a:pPr lvl="1"/>
            <a:r>
              <a:rPr lang="en-US" dirty="0"/>
              <a:t>the taxation regime established by the Law “On application of a special economic regime to export-oriented oil and gas operations” (“Export Promotion Law”).</a:t>
            </a:r>
          </a:p>
          <a:p>
            <a:pPr lvl="1"/>
            <a:endParaRPr lang="en-GB" dirty="0"/>
          </a:p>
        </p:txBody>
      </p:sp>
    </p:spTree>
    <p:extLst>
      <p:ext uri="{BB962C8B-B14F-4D97-AF65-F5344CB8AC3E}">
        <p14:creationId xmlns:p14="http://schemas.microsoft.com/office/powerpoint/2010/main" val="31619048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44235" y="765175"/>
            <a:ext cx="8388000" cy="461665"/>
          </a:xfrm>
        </p:spPr>
        <p:txBody>
          <a:bodyPr>
            <a:spAutoFit/>
          </a:bodyPr>
          <a:lstStyle/>
          <a:p>
            <a:r>
              <a:rPr lang="en-GB" dirty="0" smtClean="0"/>
              <a:t>Tax statistics</a:t>
            </a:r>
            <a:endParaRPr lang="en-GB" dirty="0"/>
          </a:p>
        </p:txBody>
      </p:sp>
      <p:sp>
        <p:nvSpPr>
          <p:cNvPr id="10" name="Title 9"/>
          <p:cNvSpPr>
            <a:spLocks noGrp="1"/>
          </p:cNvSpPr>
          <p:nvPr>
            <p:ph type="title"/>
          </p:nvPr>
        </p:nvSpPr>
        <p:spPr>
          <a:xfrm>
            <a:off x="344235" y="376148"/>
            <a:ext cx="8388000" cy="384721"/>
          </a:xfrm>
        </p:spPr>
        <p:txBody>
          <a:bodyPr vert="horz" lIns="0" tIns="0" rIns="0" bIns="0" rtlCol="0" anchor="t" anchorCtr="0">
            <a:spAutoFit/>
          </a:bodyPr>
          <a:lstStyle/>
          <a:p>
            <a:pPr>
              <a:lnSpc>
                <a:spcPts val="3000"/>
              </a:lnSpc>
            </a:pPr>
            <a:r>
              <a:rPr lang="en-GB" dirty="0" smtClean="0"/>
              <a:t>Taxation system</a:t>
            </a:r>
            <a:endParaRPr lang="en-GB" dirty="0"/>
          </a:p>
        </p:txBody>
      </p:sp>
      <p:pic>
        <p:nvPicPr>
          <p:cNvPr id="4" name="Picture 3"/>
          <p:cNvPicPr>
            <a:picLocks noChangeAspect="1"/>
          </p:cNvPicPr>
          <p:nvPr/>
        </p:nvPicPr>
        <p:blipFill>
          <a:blip r:embed="rId3"/>
          <a:stretch>
            <a:fillRect/>
          </a:stretch>
        </p:blipFill>
        <p:spPr>
          <a:xfrm>
            <a:off x="611560" y="1628800"/>
            <a:ext cx="7315834" cy="4651651"/>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smtClean="0"/>
              <a:t>Statutory taxation – Tax rates</a:t>
            </a:r>
            <a:endParaRPr lang="en-GB" dirty="0"/>
          </a:p>
        </p:txBody>
      </p:sp>
      <p:sp>
        <p:nvSpPr>
          <p:cNvPr id="2" name="Title 1"/>
          <p:cNvSpPr>
            <a:spLocks noGrp="1"/>
          </p:cNvSpPr>
          <p:nvPr>
            <p:ph type="title"/>
          </p:nvPr>
        </p:nvSpPr>
        <p:spPr/>
        <p:txBody>
          <a:bodyPr/>
          <a:lstStyle/>
          <a:p>
            <a:r>
              <a:rPr lang="en-GB" smtClean="0"/>
              <a:t>Taxation system</a:t>
            </a:r>
            <a:endParaRPr lang="en-GB" dirty="0"/>
          </a:p>
        </p:txBody>
      </p:sp>
      <p:pic>
        <p:nvPicPr>
          <p:cNvPr id="6" name="Picture 5"/>
          <p:cNvPicPr>
            <a:picLocks noChangeAspect="1"/>
          </p:cNvPicPr>
          <p:nvPr/>
        </p:nvPicPr>
        <p:blipFill>
          <a:blip r:embed="rId3"/>
          <a:stretch>
            <a:fillRect/>
          </a:stretch>
        </p:blipFill>
        <p:spPr>
          <a:xfrm>
            <a:off x="375264" y="1811338"/>
            <a:ext cx="8390911" cy="4224568"/>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Statutory taxation – Taxation of income remitted back to Italy </a:t>
            </a:r>
            <a:endParaRPr lang="en-GB" dirty="0"/>
          </a:p>
        </p:txBody>
      </p:sp>
      <p:sp>
        <p:nvSpPr>
          <p:cNvPr id="2" name="Title 1"/>
          <p:cNvSpPr>
            <a:spLocks noGrp="1"/>
          </p:cNvSpPr>
          <p:nvPr>
            <p:ph type="title"/>
          </p:nvPr>
        </p:nvSpPr>
        <p:spPr/>
        <p:txBody>
          <a:bodyPr/>
          <a:lstStyle/>
          <a:p>
            <a:r>
              <a:rPr lang="en-GB" smtClean="0"/>
              <a:t>Taxation system</a:t>
            </a:r>
            <a:endParaRPr lang="en-GB" dirty="0"/>
          </a:p>
        </p:txBody>
      </p:sp>
      <p:sp>
        <p:nvSpPr>
          <p:cNvPr id="18" name="Text Placeholder 11"/>
          <p:cNvSpPr txBox="1">
            <a:spLocks/>
          </p:cNvSpPr>
          <p:nvPr/>
        </p:nvSpPr>
        <p:spPr>
          <a:xfrm>
            <a:off x="372924" y="6065263"/>
            <a:ext cx="8485356" cy="400110"/>
          </a:xfrm>
          <a:prstGeom prst="rect">
            <a:avLst/>
          </a:prstGeom>
        </p:spPr>
        <p:txBody>
          <a:bodyPr vert="horz" lIns="0" tIns="0" rIns="0" bIns="0" rtlCol="0">
            <a:spAutoFit/>
          </a:bodyPr>
          <a:lstStyle/>
          <a:p>
            <a:pPr lvl="0">
              <a:spcBef>
                <a:spcPts val="1200"/>
              </a:spcBef>
              <a:defRPr/>
            </a:pPr>
            <a:r>
              <a:rPr lang="en-US" sz="800" dirty="0">
                <a:solidFill>
                  <a:schemeClr val="tx2"/>
                </a:solidFill>
              </a:rPr>
              <a:t>*Exemption for interests on loans given by the public agencies and </a:t>
            </a:r>
            <a:r>
              <a:rPr lang="en-US" sz="800" dirty="0" smtClean="0">
                <a:solidFill>
                  <a:schemeClr val="tx2"/>
                </a:solidFill>
              </a:rPr>
              <a:t>organizations</a:t>
            </a:r>
            <a:r>
              <a:rPr lang="en-US" sz="800" dirty="0">
                <a:solidFill>
                  <a:schemeClr val="tx2"/>
                </a:solidFill>
              </a:rPr>
              <a:t>.</a:t>
            </a:r>
            <a:endParaRPr kumimoji="0" lang="en-GB" sz="800" b="0" i="0" u="none" strike="noStrike" kern="1200" cap="none" spc="0" normalizeH="0" baseline="0" noProof="0" dirty="0" smtClean="0">
              <a:ln>
                <a:noFill/>
              </a:ln>
              <a:solidFill>
                <a:schemeClr val="tx2"/>
              </a:solidFill>
              <a:effectLst/>
              <a:uLnTx/>
              <a:uFillTx/>
              <a:latin typeface="+mn-lt"/>
              <a:ea typeface="+mn-ea"/>
              <a:cs typeface="+mn-cs"/>
            </a:endParaRPr>
          </a:p>
          <a:p>
            <a:pPr marL="274638" marR="0" lvl="0" indent="-274638" algn="l" defTabSz="914400" rtl="0" eaLnBrk="1" fontAlgn="auto" latinLnBrk="0" hangingPunct="1">
              <a:lnSpc>
                <a:spcPct val="100000"/>
              </a:lnSpc>
              <a:spcBef>
                <a:spcPts val="1200"/>
              </a:spcBef>
              <a:spcAft>
                <a:spcPts val="0"/>
              </a:spcAft>
              <a:buClrTx/>
              <a:buSzTx/>
              <a:tabLst/>
              <a:defRPr/>
            </a:pPr>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
          <p:cNvPicPr>
            <a:picLocks noChangeAspect="1"/>
          </p:cNvPicPr>
          <p:nvPr/>
        </p:nvPicPr>
        <p:blipFill>
          <a:blip r:embed="rId3"/>
          <a:stretch>
            <a:fillRect/>
          </a:stretch>
        </p:blipFill>
        <p:spPr>
          <a:xfrm>
            <a:off x="374650" y="1823419"/>
            <a:ext cx="8391525" cy="218725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p:cNvSpPr>
            <a:spLocks noGrp="1"/>
          </p:cNvSpPr>
          <p:nvPr>
            <p:ph type="body" sz="quarter" idx="13"/>
          </p:nvPr>
        </p:nvSpPr>
        <p:spPr>
          <a:xfrm>
            <a:off x="344235" y="765174"/>
            <a:ext cx="8388000" cy="1046163"/>
          </a:xfrm>
        </p:spPr>
        <p:txBody>
          <a:bodyPr/>
          <a:lstStyle/>
          <a:p>
            <a:r>
              <a:rPr lang="en-GB" smtClean="0"/>
              <a:t>PSA taxation</a:t>
            </a:r>
            <a:endParaRPr lang="en-GB" dirty="0"/>
          </a:p>
        </p:txBody>
      </p:sp>
      <p:sp>
        <p:nvSpPr>
          <p:cNvPr id="12" name="Title 6"/>
          <p:cNvSpPr>
            <a:spLocks noGrp="1"/>
          </p:cNvSpPr>
          <p:nvPr>
            <p:ph type="title"/>
          </p:nvPr>
        </p:nvSpPr>
        <p:spPr>
          <a:xfrm>
            <a:off x="344235" y="295683"/>
            <a:ext cx="8388000" cy="469492"/>
          </a:xfrm>
        </p:spPr>
        <p:txBody>
          <a:bodyPr/>
          <a:lstStyle/>
          <a:p>
            <a:r>
              <a:rPr lang="en-GB" smtClean="0"/>
              <a:t>Taxation system</a:t>
            </a:r>
            <a:endParaRPr lang="en-GB" dirty="0"/>
          </a:p>
        </p:txBody>
      </p:sp>
      <p:sp>
        <p:nvSpPr>
          <p:cNvPr id="13" name="Content Placeholder 7"/>
          <p:cNvSpPr>
            <a:spLocks noGrp="1"/>
          </p:cNvSpPr>
          <p:nvPr>
            <p:ph type="body" sz="quarter" idx="14"/>
          </p:nvPr>
        </p:nvSpPr>
        <p:spPr>
          <a:xfrm>
            <a:off x="370800" y="1803543"/>
            <a:ext cx="8388000" cy="3662541"/>
          </a:xfrm>
        </p:spPr>
        <p:txBody>
          <a:bodyPr vert="horz" wrap="square" lIns="0" tIns="0" rIns="0" bIns="0" rtlCol="0">
            <a:spAutoFit/>
          </a:bodyPr>
          <a:lstStyle/>
          <a:p>
            <a:pPr marL="177800" lvl="4" indent="-177800">
              <a:buFont typeface="Arial" pitchFamily="34" charset="0"/>
              <a:buChar char="•"/>
            </a:pPr>
            <a:r>
              <a:rPr lang="en-US" sz="2200" dirty="0"/>
              <a:t>Profit tax rates applicable to Contractors ranges from 22% to 30% and no other taxes are applied</a:t>
            </a:r>
          </a:p>
          <a:p>
            <a:pPr marL="177800" lvl="4" indent="-177800">
              <a:buFont typeface="Arial" pitchFamily="34" charset="0"/>
              <a:buChar char="•"/>
            </a:pPr>
            <a:r>
              <a:rPr lang="en-US" sz="2200" dirty="0"/>
              <a:t>Withholding tax rates on gross income of foreign subcontractors vary between 5% and 8% and no other taxes and reporting requirements can be imposed</a:t>
            </a:r>
          </a:p>
          <a:p>
            <a:pPr marL="177800" lvl="4" indent="-177800">
              <a:buFont typeface="Arial" pitchFamily="34" charset="0"/>
              <a:buChar char="•"/>
            </a:pPr>
            <a:r>
              <a:rPr lang="en-US" sz="2200" dirty="0"/>
              <a:t>No tax on profit repatriation</a:t>
            </a:r>
          </a:p>
          <a:p>
            <a:pPr marL="177800" lvl="4" indent="-177800">
              <a:buFont typeface="Arial" pitchFamily="34" charset="0"/>
              <a:buChar char="•"/>
            </a:pPr>
            <a:r>
              <a:rPr lang="en-US" sz="2200" dirty="0"/>
              <a:t>Tax rates on income of employees are the same as set by the statutory tax regime</a:t>
            </a:r>
          </a:p>
          <a:p>
            <a:pPr marL="177800" lvl="4" indent="-177800">
              <a:buFont typeface="Arial" pitchFamily="34" charset="0"/>
              <a:buChar char="•"/>
            </a:pPr>
            <a:r>
              <a:rPr lang="en-US" sz="2200" dirty="0"/>
              <a:t>Special residency rule and tax base for foreign </a:t>
            </a:r>
            <a:r>
              <a:rPr lang="en-US" sz="2200" dirty="0" smtClean="0"/>
              <a:t>employees</a:t>
            </a:r>
            <a:endParaRPr lang="en-GB" sz="22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8"/>
          <p:cNvSpPr>
            <a:spLocks noGrp="1"/>
          </p:cNvSpPr>
          <p:nvPr>
            <p:ph type="body" sz="quarter" idx="13"/>
          </p:nvPr>
        </p:nvSpPr>
        <p:spPr>
          <a:xfrm>
            <a:off x="344235" y="765174"/>
            <a:ext cx="8388000" cy="1046163"/>
          </a:xfrm>
        </p:spPr>
        <p:txBody>
          <a:bodyPr/>
          <a:lstStyle/>
          <a:p>
            <a:r>
              <a:rPr lang="en-GB" smtClean="0"/>
              <a:t>HGA taxation</a:t>
            </a:r>
            <a:endParaRPr lang="en-GB" dirty="0"/>
          </a:p>
        </p:txBody>
      </p:sp>
      <p:sp>
        <p:nvSpPr>
          <p:cNvPr id="12" name="Title 6"/>
          <p:cNvSpPr>
            <a:spLocks noGrp="1"/>
          </p:cNvSpPr>
          <p:nvPr>
            <p:ph type="title"/>
          </p:nvPr>
        </p:nvSpPr>
        <p:spPr>
          <a:xfrm>
            <a:off x="344235" y="295683"/>
            <a:ext cx="8388000" cy="469492"/>
          </a:xfrm>
        </p:spPr>
        <p:txBody>
          <a:bodyPr/>
          <a:lstStyle/>
          <a:p>
            <a:r>
              <a:rPr lang="en-GB" smtClean="0"/>
              <a:t>Taxation system</a:t>
            </a:r>
            <a:endParaRPr lang="en-GB" dirty="0"/>
          </a:p>
        </p:txBody>
      </p:sp>
      <p:sp>
        <p:nvSpPr>
          <p:cNvPr id="13" name="Content Placeholder 7"/>
          <p:cNvSpPr>
            <a:spLocks noGrp="1"/>
          </p:cNvSpPr>
          <p:nvPr>
            <p:ph type="body" sz="quarter" idx="14"/>
          </p:nvPr>
        </p:nvSpPr>
        <p:spPr>
          <a:xfrm>
            <a:off x="370800" y="1803543"/>
            <a:ext cx="4273208" cy="3508653"/>
          </a:xfrm>
        </p:spPr>
        <p:txBody>
          <a:bodyPr wrap="square">
            <a:spAutoFit/>
          </a:bodyPr>
          <a:lstStyle/>
          <a:p>
            <a:r>
              <a:rPr lang="en-US" sz="2200" b="1" dirty="0" smtClean="0">
                <a:solidFill>
                  <a:schemeClr val="accent3"/>
                </a:solidFill>
              </a:rPr>
              <a:t>Project participants are subject to profit tax at the rate of 27%</a:t>
            </a:r>
          </a:p>
          <a:p>
            <a:pPr marL="177800" indent="-177800">
              <a:buFont typeface="Arial" panose="020B0604020202020204" pitchFamily="34" charset="0"/>
              <a:buChar char="•"/>
            </a:pPr>
            <a:r>
              <a:rPr lang="en-US" sz="2200" dirty="0" smtClean="0"/>
              <a:t>Contractors (subcontractors) </a:t>
            </a:r>
            <a:br>
              <a:rPr lang="en-US" sz="2200" dirty="0" smtClean="0"/>
            </a:br>
            <a:r>
              <a:rPr lang="en-US" sz="2200" dirty="0" smtClean="0"/>
              <a:t>are exempt from tax</a:t>
            </a:r>
          </a:p>
          <a:p>
            <a:pPr marL="177800" indent="-177800">
              <a:buFont typeface="Arial" panose="020B0604020202020204" pitchFamily="34" charset="0"/>
              <a:buChar char="•"/>
            </a:pPr>
            <a:r>
              <a:rPr lang="en-US" sz="2200" dirty="0" smtClean="0"/>
              <a:t>Tax rates on income of employees are the same </a:t>
            </a:r>
            <a:br>
              <a:rPr lang="en-US" sz="2200" dirty="0" smtClean="0"/>
            </a:br>
            <a:r>
              <a:rPr lang="en-US" sz="2200" dirty="0" smtClean="0"/>
              <a:t>as the statutory tax regime</a:t>
            </a:r>
          </a:p>
          <a:p>
            <a:pPr marL="177800" indent="-177800">
              <a:buFont typeface="Arial" panose="020B0604020202020204" pitchFamily="34" charset="0"/>
              <a:buChar char="•"/>
            </a:pPr>
            <a:r>
              <a:rPr lang="en-US" sz="2200" dirty="0" smtClean="0"/>
              <a:t>Special residency rule and tax base for foreign employees</a:t>
            </a:r>
            <a:endParaRPr lang="en-GB" sz="2200" dirty="0" smtClean="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0032" y="0"/>
            <a:ext cx="4283968" cy="6858000"/>
          </a:xfrm>
          <a:prstGeom prst="rect">
            <a:avLst/>
          </a:prstGeom>
        </p:spPr>
      </p:pic>
    </p:spTree>
    <p:extLst>
      <p:ext uri="{BB962C8B-B14F-4D97-AF65-F5344CB8AC3E}">
        <p14:creationId xmlns:p14="http://schemas.microsoft.com/office/powerpoint/2010/main" val="16077161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788025" y="295682"/>
            <a:ext cx="3978150" cy="856843"/>
          </a:xfrm>
        </p:spPr>
        <p:txBody>
          <a:bodyPr/>
          <a:lstStyle/>
          <a:p>
            <a:r>
              <a:rPr lang="en-GB" dirty="0" smtClean="0"/>
              <a:t>Table of contents</a:t>
            </a:r>
            <a:endParaRPr lang="en-GB" dirty="0"/>
          </a:p>
        </p:txBody>
      </p:sp>
      <p:sp>
        <p:nvSpPr>
          <p:cNvPr id="16" name="Content Placeholder 15"/>
          <p:cNvSpPr>
            <a:spLocks noGrp="1"/>
          </p:cNvSpPr>
          <p:nvPr>
            <p:ph type="body" sz="quarter" idx="14"/>
          </p:nvPr>
        </p:nvSpPr>
        <p:spPr>
          <a:xfrm>
            <a:off x="4788024" y="1805667"/>
            <a:ext cx="3970776" cy="2277547"/>
          </a:xfrm>
        </p:spPr>
        <p:txBody>
          <a:bodyPr wrap="square">
            <a:spAutoFit/>
          </a:bodyPr>
          <a:lstStyle/>
          <a:p>
            <a:pPr marL="177800" lvl="1" indent="-177800"/>
            <a:r>
              <a:rPr lang="en-US" dirty="0" smtClean="0"/>
              <a:t>Introduction to investment activity </a:t>
            </a:r>
            <a:r>
              <a:rPr lang="ru-RU" dirty="0" smtClean="0"/>
              <a:t/>
            </a:r>
            <a:br>
              <a:rPr lang="ru-RU" dirty="0" smtClean="0"/>
            </a:br>
            <a:r>
              <a:rPr lang="en-US" dirty="0" smtClean="0"/>
              <a:t>in Azerbaijan</a:t>
            </a:r>
          </a:p>
          <a:p>
            <a:pPr marL="177800" lvl="1" indent="-177800"/>
            <a:r>
              <a:rPr lang="en-US" dirty="0" smtClean="0"/>
              <a:t>Taxation</a:t>
            </a:r>
          </a:p>
          <a:p>
            <a:pPr marL="177800" lvl="1" indent="-177800"/>
            <a:r>
              <a:rPr lang="en-US" dirty="0" smtClean="0"/>
              <a:t>Customs</a:t>
            </a:r>
          </a:p>
          <a:p>
            <a:pPr marL="177800" lvl="1" indent="-177800"/>
            <a:r>
              <a:rPr lang="en-US" dirty="0" smtClean="0"/>
              <a:t>Other issues</a:t>
            </a:r>
          </a:p>
          <a:p>
            <a:pPr marL="177800" lvl="1" indent="-177800"/>
            <a:r>
              <a:rPr lang="en-US" dirty="0" smtClean="0"/>
              <a:t>Current trends</a:t>
            </a:r>
            <a:endParaRPr lang="en-GB" dirty="0" smtClean="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601029" cy="6858000"/>
          </a:xfrm>
          <a:prstGeom prst="rect">
            <a:avLst/>
          </a:prstGeom>
        </p:spPr>
      </p:pic>
    </p:spTree>
    <p:extLst>
      <p:ext uri="{BB962C8B-B14F-4D97-AF65-F5344CB8AC3E}">
        <p14:creationId xmlns:p14="http://schemas.microsoft.com/office/powerpoint/2010/main" val="38586759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p:cNvSpPr>
            <a:spLocks noGrp="1"/>
          </p:cNvSpPr>
          <p:nvPr>
            <p:ph type="body" sz="quarter" idx="13"/>
          </p:nvPr>
        </p:nvSpPr>
        <p:spPr>
          <a:xfrm>
            <a:off x="4305272" y="765174"/>
            <a:ext cx="4446839" cy="1046163"/>
          </a:xfrm>
        </p:spPr>
        <p:txBody>
          <a:bodyPr/>
          <a:lstStyle/>
          <a:p>
            <a:r>
              <a:rPr lang="en-GB" dirty="0" smtClean="0"/>
              <a:t>Export Promotion Law</a:t>
            </a:r>
            <a:endParaRPr lang="en-GB" dirty="0"/>
          </a:p>
        </p:txBody>
      </p:sp>
      <p:sp>
        <p:nvSpPr>
          <p:cNvPr id="20" name="Title 6"/>
          <p:cNvSpPr>
            <a:spLocks noGrp="1"/>
          </p:cNvSpPr>
          <p:nvPr>
            <p:ph type="title"/>
          </p:nvPr>
        </p:nvSpPr>
        <p:spPr>
          <a:xfrm>
            <a:off x="4305272" y="295683"/>
            <a:ext cx="4446839" cy="469492"/>
          </a:xfrm>
        </p:spPr>
        <p:txBody>
          <a:bodyPr/>
          <a:lstStyle/>
          <a:p>
            <a:r>
              <a:rPr lang="en-GB" smtClean="0"/>
              <a:t>Taxation system</a:t>
            </a:r>
            <a:endParaRPr lang="en-GB" dirty="0"/>
          </a:p>
        </p:txBody>
      </p:sp>
      <p:sp>
        <p:nvSpPr>
          <p:cNvPr id="21" name="Content Placeholder 7"/>
          <p:cNvSpPr>
            <a:spLocks noGrp="1"/>
          </p:cNvSpPr>
          <p:nvPr>
            <p:ph type="body" sz="quarter" idx="14"/>
          </p:nvPr>
        </p:nvSpPr>
        <p:spPr>
          <a:xfrm>
            <a:off x="4331836" y="1803543"/>
            <a:ext cx="4420275" cy="4308872"/>
          </a:xfrm>
        </p:spPr>
        <p:txBody>
          <a:bodyPr wrap="square">
            <a:spAutoFit/>
          </a:bodyPr>
          <a:lstStyle/>
          <a:p>
            <a:pPr marL="180975" indent="-180975">
              <a:spcBef>
                <a:spcPts val="300"/>
              </a:spcBef>
              <a:spcAft>
                <a:spcPts val="0"/>
              </a:spcAft>
              <a:buFont typeface="Arial" panose="020B0604020202020204" pitchFamily="34" charset="0"/>
              <a:buChar char="•"/>
            </a:pPr>
            <a:r>
              <a:rPr lang="en-US" dirty="0" smtClean="0"/>
              <a:t>Special tax regime for qualified taxpayers</a:t>
            </a:r>
          </a:p>
          <a:p>
            <a:pPr marL="180975" indent="-180975">
              <a:spcBef>
                <a:spcPts val="300"/>
              </a:spcBef>
              <a:spcAft>
                <a:spcPts val="0"/>
              </a:spcAft>
              <a:buFont typeface="Arial" panose="020B0604020202020204" pitchFamily="34" charset="0"/>
              <a:buChar char="•"/>
            </a:pPr>
            <a:r>
              <a:rPr lang="en-US" dirty="0" smtClean="0"/>
              <a:t>Contractors can choose to pay either profit tax under the statutory taxation regime or a withholding tax in the amount of 5% of gross revenue</a:t>
            </a:r>
          </a:p>
          <a:p>
            <a:pPr marL="180975" indent="-180975">
              <a:spcBef>
                <a:spcPts val="300"/>
              </a:spcBef>
              <a:spcAft>
                <a:spcPts val="0"/>
              </a:spcAft>
              <a:buFont typeface="Arial" panose="020B0604020202020204" pitchFamily="34" charset="0"/>
              <a:buChar char="•"/>
            </a:pPr>
            <a:r>
              <a:rPr lang="en-US" dirty="0" smtClean="0"/>
              <a:t>Contractors (subcontractors) are exempt from VAT at 0%</a:t>
            </a:r>
          </a:p>
          <a:p>
            <a:pPr marL="180975" indent="-180975">
              <a:spcBef>
                <a:spcPts val="300"/>
              </a:spcBef>
              <a:spcAft>
                <a:spcPts val="0"/>
              </a:spcAft>
              <a:buFont typeface="Arial" panose="020B0604020202020204" pitchFamily="34" charset="0"/>
              <a:buChar char="•"/>
            </a:pPr>
            <a:r>
              <a:rPr lang="en-US" dirty="0" smtClean="0"/>
              <a:t>Contractors (subcontractors) are exempt from customs duties.  They pay a processing fee of AZN 275 for each customs declaration</a:t>
            </a:r>
          </a:p>
          <a:p>
            <a:pPr marL="180975" indent="-180975">
              <a:spcBef>
                <a:spcPts val="300"/>
              </a:spcBef>
              <a:spcAft>
                <a:spcPts val="0"/>
              </a:spcAft>
              <a:buFont typeface="Arial" panose="020B0604020202020204" pitchFamily="34" charset="0"/>
              <a:buChar char="•"/>
            </a:pPr>
            <a:r>
              <a:rPr lang="en-US" dirty="0" smtClean="0"/>
              <a:t>At least 80% of contractors (subcontractors) must be Azerbaijan citizens if the project lasts for more than six months</a:t>
            </a:r>
            <a:endParaRPr lang="en-GB" dirty="0" smtClean="0"/>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095751" cy="6858000"/>
          </a:xfrm>
          <a:prstGeom prst="rect">
            <a:avLst/>
          </a:prstGeom>
        </p:spPr>
      </p:pic>
    </p:spTree>
    <p:extLst>
      <p:ext uri="{BB962C8B-B14F-4D97-AF65-F5344CB8AC3E}">
        <p14:creationId xmlns:p14="http://schemas.microsoft.com/office/powerpoint/2010/main" val="17182255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smtClean="0"/>
              <a:t>Custom</a:t>
            </a:r>
            <a:endParaRPr lang="en-GB" dirty="0"/>
          </a:p>
        </p:txBody>
      </p:sp>
    </p:spTree>
    <p:extLst>
      <p:ext uri="{BB962C8B-B14F-4D97-AF65-F5344CB8AC3E}">
        <p14:creationId xmlns:p14="http://schemas.microsoft.com/office/powerpoint/2010/main" val="20815460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4235" y="371883"/>
            <a:ext cx="8421940" cy="384721"/>
          </a:xfrm>
        </p:spPr>
        <p:txBody>
          <a:bodyPr vert="horz" lIns="0" tIns="0" rIns="0" bIns="0" rtlCol="0" anchor="t" anchorCtr="0">
            <a:spAutoFit/>
          </a:bodyPr>
          <a:lstStyle/>
          <a:p>
            <a:pPr>
              <a:lnSpc>
                <a:spcPts val="3000"/>
              </a:lnSpc>
            </a:pPr>
            <a:r>
              <a:rPr lang="en-GB" dirty="0" smtClean="0"/>
              <a:t>Customs</a:t>
            </a:r>
            <a:endParaRPr lang="en-GB" dirty="0"/>
          </a:p>
        </p:txBody>
      </p:sp>
      <p:sp>
        <p:nvSpPr>
          <p:cNvPr id="9" name="Text Placeholder 8"/>
          <p:cNvSpPr>
            <a:spLocks noGrp="1"/>
          </p:cNvSpPr>
          <p:nvPr>
            <p:ph type="body" sz="quarter" idx="13"/>
          </p:nvPr>
        </p:nvSpPr>
        <p:spPr>
          <a:xfrm>
            <a:off x="344235" y="765174"/>
            <a:ext cx="8421940" cy="461665"/>
          </a:xfrm>
        </p:spPr>
        <p:txBody>
          <a:bodyPr>
            <a:spAutoFit/>
          </a:bodyPr>
          <a:lstStyle/>
          <a:p>
            <a:r>
              <a:rPr lang="en-GB" dirty="0" smtClean="0"/>
              <a:t>Customs procedures</a:t>
            </a:r>
            <a:endParaRPr lang="en-GB" dirty="0"/>
          </a:p>
        </p:txBody>
      </p:sp>
      <p:sp>
        <p:nvSpPr>
          <p:cNvPr id="8" name="Pentagon 7"/>
          <p:cNvSpPr/>
          <p:nvPr/>
        </p:nvSpPr>
        <p:spPr bwMode="gray">
          <a:xfrm>
            <a:off x="369943" y="1809452"/>
            <a:ext cx="2482838" cy="914400"/>
          </a:xfrm>
          <a:prstGeom prst="homePlate">
            <a:avLst/>
          </a:prstGeom>
          <a:solidFill>
            <a:srgbClr val="00A1DE"/>
          </a:solidFill>
          <a:ln w="254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General customs procedures</a:t>
            </a:r>
          </a:p>
        </p:txBody>
      </p:sp>
      <p:sp>
        <p:nvSpPr>
          <p:cNvPr id="12" name="Pentagon 11"/>
          <p:cNvSpPr/>
          <p:nvPr/>
        </p:nvSpPr>
        <p:spPr bwMode="gray">
          <a:xfrm>
            <a:off x="327154" y="4256509"/>
            <a:ext cx="2482838" cy="914400"/>
          </a:xfrm>
          <a:prstGeom prst="homePlate">
            <a:avLst/>
          </a:prstGeom>
          <a:solidFill>
            <a:schemeClr val="accent4"/>
          </a:solidFill>
          <a:ln w="25400" cap="flat" cmpd="sng" algn="ctr">
            <a:noFill/>
            <a:prstDash val="solid"/>
          </a:ln>
          <a:effectLst/>
        </p:spPr>
        <p:txBody>
          <a:bodyPr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prstClr val="white"/>
                </a:solidFill>
                <a:effectLst/>
                <a:uLnTx/>
                <a:uFillTx/>
              </a:rPr>
              <a:t>Specific customs procedures</a:t>
            </a:r>
          </a:p>
        </p:txBody>
      </p:sp>
      <p:sp>
        <p:nvSpPr>
          <p:cNvPr id="13" name="Rectangle 12"/>
          <p:cNvSpPr/>
          <p:nvPr/>
        </p:nvSpPr>
        <p:spPr>
          <a:xfrm>
            <a:off x="2913166" y="1821775"/>
            <a:ext cx="4572000" cy="1692771"/>
          </a:xfrm>
          <a:prstGeom prst="rect">
            <a:avLst/>
          </a:prstGeom>
        </p:spPr>
        <p:txBody>
          <a:bodyPr lIns="0" tIns="0" rIns="0" bIns="0">
            <a:spAutoFit/>
          </a:bodyPr>
          <a:lstStyle/>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Export</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Re-export</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Temporary export</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Release for free circulation</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Re-import</a:t>
            </a:r>
          </a:p>
        </p:txBody>
      </p:sp>
      <p:sp>
        <p:nvSpPr>
          <p:cNvPr id="14" name="Rectangle 13"/>
          <p:cNvSpPr/>
          <p:nvPr/>
        </p:nvSpPr>
        <p:spPr>
          <a:xfrm>
            <a:off x="2913166" y="4256509"/>
            <a:ext cx="4572000" cy="1692771"/>
          </a:xfrm>
          <a:prstGeom prst="rect">
            <a:avLst/>
          </a:prstGeom>
        </p:spPr>
        <p:txBody>
          <a:bodyPr lIns="0" tIns="0" rIns="0" bIns="0">
            <a:spAutoFit/>
          </a:bodyPr>
          <a:lstStyle/>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Transit</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Specific use</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Processing</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Warehousing</a:t>
            </a:r>
          </a:p>
          <a:p>
            <a:pPr marL="180000" lvl="1" indent="-180000" defTabSz="1019175" eaLnBrk="0" hangingPunct="0">
              <a:spcAft>
                <a:spcPts val="300"/>
              </a:spcAft>
              <a:buSzPct val="100000"/>
              <a:buFont typeface="Arial" panose="020B0604020202020204" pitchFamily="34" charset="0"/>
              <a:buChar char="•"/>
              <a:defRPr/>
            </a:pPr>
            <a:r>
              <a:rPr lang="en-US" sz="2000" dirty="0">
                <a:solidFill>
                  <a:schemeClr val="tx2"/>
                </a:solidFill>
                <a:latin typeface="Arial" charset="0"/>
                <a:cs typeface="Arial" charset="0"/>
              </a:rPr>
              <a:t>Free zone </a:t>
            </a:r>
          </a:p>
        </p:txBody>
      </p:sp>
    </p:spTree>
    <p:extLst>
      <p:ext uri="{BB962C8B-B14F-4D97-AF65-F5344CB8AC3E}">
        <p14:creationId xmlns:p14="http://schemas.microsoft.com/office/powerpoint/2010/main" val="28838926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Current Trends</a:t>
            </a:r>
            <a:endParaRPr lang="en-US" dirty="0"/>
          </a:p>
        </p:txBody>
      </p:sp>
    </p:spTree>
    <p:extLst>
      <p:ext uri="{BB962C8B-B14F-4D97-AF65-F5344CB8AC3E}">
        <p14:creationId xmlns:p14="http://schemas.microsoft.com/office/powerpoint/2010/main" val="14404100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Current trends</a:t>
            </a:r>
            <a:endParaRPr lang="en-GB" dirty="0"/>
          </a:p>
        </p:txBody>
      </p:sp>
      <p:sp>
        <p:nvSpPr>
          <p:cNvPr id="8" name="Content Placeholder 7"/>
          <p:cNvSpPr>
            <a:spLocks noGrp="1"/>
          </p:cNvSpPr>
          <p:nvPr>
            <p:ph type="body" sz="quarter" idx="14"/>
          </p:nvPr>
        </p:nvSpPr>
        <p:spPr>
          <a:xfrm>
            <a:off x="370800" y="1805667"/>
            <a:ext cx="7945616" cy="4385816"/>
          </a:xfrm>
        </p:spPr>
        <p:txBody>
          <a:bodyPr wrap="square">
            <a:spAutoFit/>
          </a:bodyPr>
          <a:lstStyle/>
          <a:p>
            <a:pPr marL="177800" indent="-177800">
              <a:spcAft>
                <a:spcPts val="0"/>
              </a:spcAft>
              <a:buFont typeface="Arial" panose="020B0604020202020204" pitchFamily="34" charset="0"/>
              <a:buChar char="•"/>
            </a:pPr>
            <a:r>
              <a:rPr lang="en-US" sz="1600" dirty="0" smtClean="0"/>
              <a:t>Local content requirement in oil and gas business</a:t>
            </a:r>
          </a:p>
          <a:p>
            <a:pPr marL="177800" indent="-177800">
              <a:spcAft>
                <a:spcPts val="0"/>
              </a:spcAft>
              <a:buFont typeface="Arial" panose="020B0604020202020204" pitchFamily="34" charset="0"/>
              <a:buChar char="•"/>
            </a:pPr>
            <a:r>
              <a:rPr lang="en-US" sz="1600" dirty="0" smtClean="0"/>
              <a:t>Strengthening corporate governance</a:t>
            </a:r>
          </a:p>
          <a:p>
            <a:pPr marL="177800" indent="-177800">
              <a:spcAft>
                <a:spcPts val="0"/>
              </a:spcAft>
              <a:buFont typeface="Arial" panose="020B0604020202020204" pitchFamily="34" charset="0"/>
              <a:buChar char="•"/>
            </a:pPr>
            <a:r>
              <a:rPr lang="en-US" sz="1600" dirty="0" smtClean="0"/>
              <a:t>Transition to international accounting standards </a:t>
            </a:r>
          </a:p>
          <a:p>
            <a:pPr marL="177800" indent="-177800">
              <a:spcAft>
                <a:spcPts val="0"/>
              </a:spcAft>
              <a:buFont typeface="Arial" panose="020B0604020202020204" pitchFamily="34" charset="0"/>
              <a:buChar char="•"/>
            </a:pPr>
            <a:r>
              <a:rPr lang="en-US" sz="1600" dirty="0" smtClean="0"/>
              <a:t>E-government – increasing number of e-services provided by different state authorities</a:t>
            </a:r>
          </a:p>
          <a:p>
            <a:pPr marL="177800" indent="-177800">
              <a:spcAft>
                <a:spcPts val="0"/>
              </a:spcAft>
              <a:buFont typeface="Arial" panose="020B0604020202020204" pitchFamily="34" charset="0"/>
              <a:buChar char="•"/>
            </a:pPr>
            <a:r>
              <a:rPr lang="en-US" sz="1600" dirty="0" smtClean="0"/>
              <a:t>International fundraising: </a:t>
            </a:r>
          </a:p>
          <a:p>
            <a:pPr marL="355600" indent="-177800">
              <a:spcAft>
                <a:spcPts val="0"/>
              </a:spcAft>
              <a:buFont typeface="Arial" panose="020B0604020202020204" pitchFamily="34" charset="0"/>
              <a:buChar char="−"/>
            </a:pPr>
            <a:r>
              <a:rPr lang="en-US" sz="1600" dirty="0" smtClean="0"/>
              <a:t>In February 2012 SOCAR placed the debut 5-year-old Euro bonds to the amount of $500 million</a:t>
            </a:r>
          </a:p>
          <a:p>
            <a:pPr marL="355600" indent="-177800">
              <a:spcAft>
                <a:spcPts val="0"/>
              </a:spcAft>
              <a:buFont typeface="Arial" panose="020B0604020202020204" pitchFamily="34" charset="0"/>
              <a:buChar char="−"/>
            </a:pPr>
            <a:r>
              <a:rPr lang="en-US" sz="1600" dirty="0" smtClean="0"/>
              <a:t>On 6 March 2013 SOCAR placed USD 1bln in bonds with a 4.75% coupon maturing in 2023</a:t>
            </a:r>
          </a:p>
          <a:p>
            <a:pPr marL="355600" indent="-177800">
              <a:spcAft>
                <a:spcPts val="0"/>
              </a:spcAft>
              <a:buFont typeface="Arial" panose="020B0604020202020204" pitchFamily="34" charset="0"/>
              <a:buChar char="−"/>
            </a:pPr>
            <a:r>
              <a:rPr lang="en-US" sz="1600" dirty="0" smtClean="0"/>
              <a:t>On June 2014 the International Bank of Azerbaijan had successfully closed its debut </a:t>
            </a:r>
            <a:r>
              <a:rPr lang="en-US" sz="1600" dirty="0" err="1" smtClean="0"/>
              <a:t>RegS</a:t>
            </a:r>
            <a:r>
              <a:rPr lang="en-US" sz="1600" dirty="0" smtClean="0"/>
              <a:t> issue of 5-year bonds amounted to USD 500 </a:t>
            </a:r>
            <a:r>
              <a:rPr lang="en-US" sz="1600" dirty="0" err="1" smtClean="0"/>
              <a:t>mln</a:t>
            </a:r>
            <a:r>
              <a:rPr lang="en-US" sz="1600" dirty="0" smtClean="0"/>
              <a:t> with a coupon of 5.625%</a:t>
            </a:r>
          </a:p>
          <a:p>
            <a:pPr marL="355600" indent="-177800">
              <a:spcAft>
                <a:spcPts val="0"/>
              </a:spcAft>
              <a:buFont typeface="Arial" panose="020B0604020202020204" pitchFamily="34" charset="0"/>
              <a:buChar char="−"/>
            </a:pPr>
            <a:r>
              <a:rPr lang="en-US" sz="1600" dirty="0" smtClean="0"/>
              <a:t>On 5 March 2015 SOCAR placed USD 750 </a:t>
            </a:r>
            <a:r>
              <a:rPr lang="en-US" sz="1600" dirty="0" err="1" smtClean="0"/>
              <a:t>mln</a:t>
            </a:r>
            <a:r>
              <a:rPr lang="en-US" sz="1600" dirty="0" smtClean="0"/>
              <a:t> in bonds with a 6.95% coupon, maturing in 2030</a:t>
            </a:r>
          </a:p>
          <a:p>
            <a:pPr marL="355600" indent="-177800">
              <a:spcAft>
                <a:spcPts val="0"/>
              </a:spcAft>
              <a:buFont typeface="Arial" panose="020B0604020202020204" pitchFamily="34" charset="0"/>
              <a:buChar char="−"/>
            </a:pPr>
            <a:r>
              <a:rPr lang="en-US" sz="1600" dirty="0" smtClean="0"/>
              <a:t>Baku Stock Exchange is getting more active</a:t>
            </a:r>
            <a:endParaRPr lang="en-GB" sz="1600" dirty="0"/>
          </a:p>
        </p:txBody>
      </p:sp>
    </p:spTree>
    <p:extLst>
      <p:ext uri="{BB962C8B-B14F-4D97-AF65-F5344CB8AC3E}">
        <p14:creationId xmlns:p14="http://schemas.microsoft.com/office/powerpoint/2010/main" val="270471085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Introduction </a:t>
            </a:r>
            <a:r>
              <a:rPr lang="ru-RU" dirty="0" smtClean="0"/>
              <a:t/>
            </a:r>
            <a:br>
              <a:rPr lang="ru-RU" dirty="0" smtClean="0"/>
            </a:br>
            <a:r>
              <a:rPr lang="en-GB" dirty="0" smtClean="0"/>
              <a:t>to investment activity </a:t>
            </a:r>
            <a:r>
              <a:rPr lang="ru-RU" dirty="0" smtClean="0"/>
              <a:t/>
            </a:r>
            <a:br>
              <a:rPr lang="ru-RU" dirty="0" smtClean="0"/>
            </a:br>
            <a:r>
              <a:rPr lang="en-GB" dirty="0" smtClean="0"/>
              <a:t>in Azerbaijan</a:t>
            </a:r>
            <a:endParaRPr lang="en-US" dirty="0"/>
          </a:p>
        </p:txBody>
      </p:sp>
    </p:spTree>
    <p:extLst>
      <p:ext uri="{BB962C8B-B14F-4D97-AF65-F5344CB8AC3E}">
        <p14:creationId xmlns:p14="http://schemas.microsoft.com/office/powerpoint/2010/main" val="22117022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dirty="0" smtClean="0"/>
              <a:t>Foreign investments</a:t>
            </a:r>
            <a:endParaRPr lang="en-GB" dirty="0"/>
          </a:p>
        </p:txBody>
      </p:sp>
      <p:sp>
        <p:nvSpPr>
          <p:cNvPr id="7" name="Title 6"/>
          <p:cNvSpPr>
            <a:spLocks noGrp="1"/>
          </p:cNvSpPr>
          <p:nvPr>
            <p:ph type="title"/>
          </p:nvPr>
        </p:nvSpPr>
        <p:spPr/>
        <p:txBody>
          <a:bodyPr/>
          <a:lstStyle/>
          <a:p>
            <a:r>
              <a:rPr lang="en-GB" dirty="0" smtClean="0"/>
              <a:t>Investment activity </a:t>
            </a:r>
            <a:endParaRPr lang="en-GB" dirty="0"/>
          </a:p>
        </p:txBody>
      </p:sp>
      <p:sp>
        <p:nvSpPr>
          <p:cNvPr id="8" name="Content Placeholder 7"/>
          <p:cNvSpPr>
            <a:spLocks noGrp="1"/>
          </p:cNvSpPr>
          <p:nvPr>
            <p:ph type="body" sz="quarter" idx="14"/>
          </p:nvPr>
        </p:nvSpPr>
        <p:spPr>
          <a:xfrm>
            <a:off x="370800" y="1803543"/>
            <a:ext cx="8388000" cy="3385542"/>
          </a:xfrm>
        </p:spPr>
        <p:txBody>
          <a:bodyPr>
            <a:spAutoFit/>
          </a:bodyPr>
          <a:lstStyle/>
          <a:p>
            <a:pPr marL="177800" indent="-177800">
              <a:buFont typeface="Arial" panose="020B0604020202020204" pitchFamily="34" charset="0"/>
              <a:buChar char="•"/>
            </a:pPr>
            <a:r>
              <a:rPr lang="en-US" sz="2000" dirty="0" smtClean="0"/>
              <a:t>“Foreign investment”: any kind of property and proprietary rights, including the right to the results of intellectual activity and other intangible rights contributed by foreign investors for the purpose of deriving profit</a:t>
            </a:r>
          </a:p>
          <a:p>
            <a:pPr marL="177800" indent="-177800">
              <a:buFont typeface="Arial" panose="020B0604020202020204" pitchFamily="34" charset="0"/>
              <a:buChar char="•"/>
            </a:pPr>
            <a:r>
              <a:rPr lang="en-US" sz="2000" dirty="0" smtClean="0"/>
              <a:t>Foreign investors enjoy a "legal regime" that is as favorable as the one created for local investors</a:t>
            </a:r>
          </a:p>
          <a:p>
            <a:pPr marL="177800" indent="-177800">
              <a:buFont typeface="Arial" panose="020B0604020202020204" pitchFamily="34" charset="0"/>
              <a:buChar char="•"/>
            </a:pPr>
            <a:r>
              <a:rPr lang="en-US" sz="2000" dirty="0" smtClean="0"/>
              <a:t>Guarantee of foreign investors' interests from future adverse changes in the legislation for the next 10 years (except for changes in legislation concerning defense, national security and public order, environmental protection, credit and finance, and public morale and health)</a:t>
            </a:r>
            <a:endParaRPr lang="en-GB" sz="2000" dirty="0" smtClean="0"/>
          </a:p>
        </p:txBody>
      </p:sp>
    </p:spTree>
    <p:extLst>
      <p:ext uri="{BB962C8B-B14F-4D97-AF65-F5344CB8AC3E}">
        <p14:creationId xmlns:p14="http://schemas.microsoft.com/office/powerpoint/2010/main" val="10740908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Forms of business organizations in Azerbaijan</a:t>
            </a:r>
            <a:endParaRPr lang="en-US" dirty="0"/>
          </a:p>
        </p:txBody>
      </p:sp>
      <p:sp>
        <p:nvSpPr>
          <p:cNvPr id="7" name="Title 6"/>
          <p:cNvSpPr>
            <a:spLocks noGrp="1"/>
          </p:cNvSpPr>
          <p:nvPr>
            <p:ph type="title"/>
          </p:nvPr>
        </p:nvSpPr>
        <p:spPr/>
        <p:txBody>
          <a:bodyPr/>
          <a:lstStyle/>
          <a:p>
            <a:r>
              <a:rPr lang="en-GB" dirty="0" smtClean="0"/>
              <a:t>Investment activity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9433483"/>
              </p:ext>
            </p:extLst>
          </p:nvPr>
        </p:nvGraphicFramePr>
        <p:xfrm>
          <a:off x="372343" y="1831975"/>
          <a:ext cx="8393832" cy="4268280"/>
        </p:xfrm>
        <a:graphic>
          <a:graphicData uri="http://schemas.openxmlformats.org/drawingml/2006/table">
            <a:tbl>
              <a:tblPr firstRow="1">
                <a:tableStyleId>{72833802-FEF1-4C79-8D5D-14CF1EAF98D9}</a:tableStyleId>
              </a:tblPr>
              <a:tblGrid>
                <a:gridCol w="3031518"/>
                <a:gridCol w="5362314"/>
              </a:tblGrid>
              <a:tr h="1888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lnSpc>
                          <a:spcPct val="100000"/>
                        </a:lnSpc>
                        <a:spcBef>
                          <a:spcPts val="300"/>
                        </a:spcBef>
                        <a:spcAft>
                          <a:spcPts val="0"/>
                        </a:spcAft>
                      </a:pPr>
                      <a:r>
                        <a:rPr lang="en-US" sz="1400" dirty="0">
                          <a:effectLst/>
                          <a:latin typeface="+mj-lt"/>
                        </a:rPr>
                        <a:t> </a:t>
                      </a:r>
                      <a:r>
                        <a:rPr lang="en-US" sz="1400" dirty="0" smtClean="0">
                          <a:effectLst/>
                          <a:latin typeface="+mj-lt"/>
                        </a:rPr>
                        <a:t>Type of commercial</a:t>
                      </a:r>
                      <a:r>
                        <a:rPr lang="en-US" sz="1400" baseline="0" dirty="0" smtClean="0">
                          <a:effectLst/>
                          <a:latin typeface="+mj-lt"/>
                        </a:rPr>
                        <a:t> organization</a:t>
                      </a:r>
                      <a:endParaRPr lang="en-US" sz="1400" dirty="0">
                        <a:effectLst/>
                        <a:latin typeface="+mj-lt"/>
                        <a:ea typeface="Arial"/>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300"/>
                        </a:spcBef>
                        <a:spcAft>
                          <a:spcPts val="0"/>
                        </a:spcAft>
                      </a:pPr>
                      <a:r>
                        <a:rPr lang="en-US" sz="1400" dirty="0" smtClean="0">
                          <a:effectLst/>
                          <a:latin typeface="+mj-lt"/>
                        </a:rPr>
                        <a:t>Main characteristic</a:t>
                      </a:r>
                      <a:r>
                        <a:rPr lang="en-US" sz="1400" baseline="0" dirty="0" smtClean="0">
                          <a:effectLst/>
                          <a:latin typeface="+mj-lt"/>
                        </a:rPr>
                        <a:t>s and requirements</a:t>
                      </a:r>
                      <a:endParaRPr lang="en-US" sz="1400" dirty="0">
                        <a:effectLst/>
                        <a:latin typeface="+mj-lt"/>
                        <a:ea typeface="Arial"/>
                        <a:cs typeface="Arial" panose="020B0604020202020204" pitchFamily="34" charset="0"/>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474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15" dirty="0">
                          <a:effectLst/>
                          <a:latin typeface="+mj-lt"/>
                        </a:rPr>
                        <a:t>Open or closed joint stock company</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582295"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Limited </a:t>
                      </a:r>
                      <a:r>
                        <a:rPr lang="en-US" sz="1300" spc="-5" dirty="0">
                          <a:effectLst/>
                          <a:latin typeface="+mj-lt"/>
                        </a:rPr>
                        <a:t>liability </a:t>
                      </a:r>
                      <a:endParaRPr lang="en-US" sz="1300" spc="0" dirty="0" smtClean="0">
                        <a:effectLst/>
                        <a:latin typeface="+mj-lt"/>
                      </a:endParaRPr>
                    </a:p>
                    <a:p>
                      <a:pPr marL="171450" marR="582295" indent="-171450">
                        <a:lnSpc>
                          <a:spcPct val="100000"/>
                        </a:lnSpc>
                        <a:spcBef>
                          <a:spcPts val="300"/>
                        </a:spcBef>
                        <a:spcAft>
                          <a:spcPts val="0"/>
                        </a:spcAft>
                        <a:buFont typeface="Arial" panose="020B0604020202020204" pitchFamily="34" charset="0"/>
                        <a:buChar char="•"/>
                      </a:pPr>
                      <a:r>
                        <a:rPr lang="en-US" sz="1300" spc="-10" dirty="0" smtClean="0">
                          <a:effectLst/>
                          <a:latin typeface="+mj-lt"/>
                        </a:rPr>
                        <a:t>One </a:t>
                      </a:r>
                      <a:r>
                        <a:rPr lang="en-US" sz="1300" spc="-10" dirty="0">
                          <a:effectLst/>
                          <a:latin typeface="+mj-lt"/>
                        </a:rPr>
                        <a:t>or more founders (an individual and/or a legal </a:t>
                      </a:r>
                      <a:r>
                        <a:rPr lang="en-US" sz="1300" spc="-10" dirty="0" smtClean="0">
                          <a:effectLst/>
                          <a:latin typeface="+mj-lt"/>
                        </a:rPr>
                        <a:t>entity)</a:t>
                      </a:r>
                    </a:p>
                    <a:p>
                      <a:pPr marL="171450" marR="582295"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Charter</a:t>
                      </a:r>
                      <a:r>
                        <a:rPr lang="en-US" sz="1300" dirty="0">
                          <a:effectLst/>
                          <a:latin typeface="+mj-lt"/>
                        </a:rPr>
                        <a:t> </a:t>
                      </a:r>
                      <a:r>
                        <a:rPr lang="en-US" sz="1300" spc="-5" dirty="0" smtClean="0">
                          <a:effectLst/>
                          <a:latin typeface="+mj-lt"/>
                        </a:rPr>
                        <a:t>required</a:t>
                      </a:r>
                    </a:p>
                    <a:p>
                      <a:pPr marL="171450" marR="582295"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Minimum requirements for authorized capital</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63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15" dirty="0">
                          <a:effectLst/>
                          <a:latin typeface="+mj-lt"/>
                        </a:rPr>
                        <a:t>Limited liability </a:t>
                      </a:r>
                      <a:r>
                        <a:rPr lang="en-US" sz="1300" b="1" spc="-15" dirty="0" smtClean="0">
                          <a:effectLst/>
                          <a:latin typeface="+mj-lt"/>
                        </a:rPr>
                        <a:t>company (“LLC”)</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582295"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Limited </a:t>
                      </a:r>
                      <a:r>
                        <a:rPr lang="en-US" sz="1300" spc="-5" dirty="0">
                          <a:effectLst/>
                          <a:latin typeface="+mj-lt"/>
                        </a:rPr>
                        <a:t>liability </a:t>
                      </a:r>
                      <a:endParaRPr lang="en-US" sz="1300" spc="0" dirty="0" smtClean="0">
                        <a:effectLst/>
                        <a:latin typeface="+mj-lt"/>
                      </a:endParaRPr>
                    </a:p>
                    <a:p>
                      <a:pPr marL="171450" marR="582295" indent="-171450">
                        <a:lnSpc>
                          <a:spcPct val="100000"/>
                        </a:lnSpc>
                        <a:spcBef>
                          <a:spcPts val="300"/>
                        </a:spcBef>
                        <a:spcAft>
                          <a:spcPts val="0"/>
                        </a:spcAft>
                        <a:buFont typeface="Arial" panose="020B0604020202020204" pitchFamily="34" charset="0"/>
                        <a:buChar char="•"/>
                      </a:pPr>
                      <a:r>
                        <a:rPr lang="en-US" sz="1300" spc="-10" dirty="0" smtClean="0">
                          <a:effectLst/>
                          <a:latin typeface="+mj-lt"/>
                        </a:rPr>
                        <a:t>One </a:t>
                      </a:r>
                      <a:r>
                        <a:rPr lang="en-US" sz="1300" spc="-10" dirty="0">
                          <a:effectLst/>
                          <a:latin typeface="+mj-lt"/>
                        </a:rPr>
                        <a:t>or more founders (an individual and/or a legal entity) </a:t>
                      </a:r>
                      <a:endParaRPr lang="en-US" sz="1300" spc="-5" dirty="0" smtClean="0">
                        <a:effectLst/>
                        <a:latin typeface="+mj-lt"/>
                      </a:endParaRPr>
                    </a:p>
                    <a:p>
                      <a:pPr marL="171450" marR="582295"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Charter required</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1801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25" dirty="0">
                          <a:effectLst/>
                          <a:latin typeface="+mj-lt"/>
                        </a:rPr>
                        <a:t>General partnerships</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1182370"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Unlimited </a:t>
                      </a:r>
                      <a:r>
                        <a:rPr lang="en-US" sz="1300" spc="-5" dirty="0">
                          <a:effectLst/>
                          <a:latin typeface="+mj-lt"/>
                        </a:rPr>
                        <a:t>personal </a:t>
                      </a:r>
                      <a:r>
                        <a:rPr lang="en-US" sz="1300" spc="-5" dirty="0" smtClean="0">
                          <a:effectLst/>
                          <a:latin typeface="+mj-lt"/>
                        </a:rPr>
                        <a:t>liability</a:t>
                      </a:r>
                      <a:endParaRPr lang="en-US" sz="1300" spc="0" dirty="0" smtClean="0">
                        <a:effectLst/>
                        <a:latin typeface="+mj-lt"/>
                      </a:endParaRPr>
                    </a:p>
                    <a:p>
                      <a:pPr marL="171450" marR="1182370" indent="-171450">
                        <a:lnSpc>
                          <a:spcPct val="100000"/>
                        </a:lnSpc>
                        <a:spcBef>
                          <a:spcPts val="300"/>
                        </a:spcBef>
                        <a:spcAft>
                          <a:spcPts val="0"/>
                        </a:spcAft>
                        <a:buFont typeface="Arial" panose="020B0604020202020204" pitchFamily="34" charset="0"/>
                        <a:buChar char="•"/>
                      </a:pPr>
                      <a:r>
                        <a:rPr lang="en-US" sz="1300" spc="-10" dirty="0" smtClean="0">
                          <a:effectLst/>
                          <a:latin typeface="+mj-lt"/>
                        </a:rPr>
                        <a:t>Charter</a:t>
                      </a:r>
                      <a:r>
                        <a:rPr lang="en-US" sz="1300" dirty="0">
                          <a:effectLst/>
                          <a:latin typeface="+mj-lt"/>
                        </a:rPr>
                        <a:t> </a:t>
                      </a:r>
                      <a:r>
                        <a:rPr lang="en-US" sz="1300" spc="-10" dirty="0">
                          <a:effectLst/>
                          <a:latin typeface="+mj-lt"/>
                        </a:rPr>
                        <a:t>required</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1801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20" dirty="0">
                          <a:effectLst/>
                          <a:latin typeface="+mj-lt"/>
                        </a:rPr>
                        <a:t>Limited partnerships</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100330" indent="-171450">
                        <a:lnSpc>
                          <a:spcPct val="100000"/>
                        </a:lnSpc>
                        <a:spcBef>
                          <a:spcPts val="300"/>
                        </a:spcBef>
                        <a:spcAft>
                          <a:spcPts val="0"/>
                        </a:spcAft>
                        <a:buFont typeface="Arial" panose="020B0604020202020204" pitchFamily="34" charset="0"/>
                        <a:buChar char="•"/>
                      </a:pPr>
                      <a:r>
                        <a:rPr lang="en-US" sz="1300" spc="-10" dirty="0" smtClean="0">
                          <a:effectLst/>
                          <a:latin typeface="+mj-lt"/>
                        </a:rPr>
                        <a:t>Limited </a:t>
                      </a:r>
                      <a:r>
                        <a:rPr lang="en-US" sz="1300" spc="-10" dirty="0">
                          <a:effectLst/>
                          <a:latin typeface="+mj-lt"/>
                        </a:rPr>
                        <a:t>liability for partners and general partner(s) (unlimited liability) </a:t>
                      </a:r>
                      <a:endParaRPr lang="en-US" sz="1300" spc="-5" dirty="0" smtClean="0">
                        <a:effectLst/>
                        <a:latin typeface="+mj-lt"/>
                      </a:endParaRPr>
                    </a:p>
                    <a:p>
                      <a:pPr marL="171450" marR="100330"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Charter</a:t>
                      </a:r>
                      <a:r>
                        <a:rPr lang="en-US" sz="1300" dirty="0">
                          <a:effectLst/>
                          <a:latin typeface="+mj-lt"/>
                        </a:rPr>
                        <a:t> </a:t>
                      </a:r>
                      <a:r>
                        <a:rPr lang="en-US" sz="1300" spc="-5" dirty="0">
                          <a:effectLst/>
                          <a:latin typeface="+mj-lt"/>
                        </a:rPr>
                        <a:t>required</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1801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5" dirty="0">
                          <a:effectLst/>
                          <a:latin typeface="+mj-lt"/>
                        </a:rPr>
                        <a:t>Companies with additional liability</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557530" indent="-171450">
                        <a:lnSpc>
                          <a:spcPct val="100000"/>
                        </a:lnSpc>
                        <a:spcBef>
                          <a:spcPts val="300"/>
                        </a:spcBef>
                        <a:spcAft>
                          <a:spcPts val="0"/>
                        </a:spcAft>
                        <a:buFont typeface="Arial" panose="020B0604020202020204" pitchFamily="34" charset="0"/>
                        <a:buChar char="•"/>
                      </a:pPr>
                      <a:r>
                        <a:rPr lang="en-US" sz="1300" spc="-15" dirty="0" smtClean="0">
                          <a:effectLst/>
                          <a:latin typeface="+mj-lt"/>
                        </a:rPr>
                        <a:t>Founders </a:t>
                      </a:r>
                      <a:r>
                        <a:rPr lang="en-US" sz="1300" spc="-15" dirty="0">
                          <a:effectLst/>
                          <a:latin typeface="+mj-lt"/>
                        </a:rPr>
                        <a:t>bear subsidiary liability established in the charter </a:t>
                      </a:r>
                      <a:endParaRPr lang="en-US" sz="1300" spc="-5" dirty="0" smtClean="0">
                        <a:effectLst/>
                        <a:latin typeface="+mj-lt"/>
                      </a:endParaRPr>
                    </a:p>
                    <a:p>
                      <a:pPr marL="171450" marR="557530" indent="-171450">
                        <a:lnSpc>
                          <a:spcPct val="100000"/>
                        </a:lnSpc>
                        <a:spcBef>
                          <a:spcPts val="300"/>
                        </a:spcBef>
                        <a:spcAft>
                          <a:spcPts val="0"/>
                        </a:spcAft>
                        <a:buFont typeface="Arial" panose="020B0604020202020204" pitchFamily="34" charset="0"/>
                        <a:buChar char="•"/>
                      </a:pPr>
                      <a:r>
                        <a:rPr lang="en-US" sz="1300" spc="-5" dirty="0" smtClean="0">
                          <a:effectLst/>
                          <a:latin typeface="+mj-lt"/>
                        </a:rPr>
                        <a:t>Charter</a:t>
                      </a:r>
                      <a:r>
                        <a:rPr lang="en-US" sz="1300" dirty="0">
                          <a:effectLst/>
                          <a:latin typeface="+mj-lt"/>
                        </a:rPr>
                        <a:t> </a:t>
                      </a:r>
                      <a:r>
                        <a:rPr lang="en-US" sz="1300" spc="-5" dirty="0">
                          <a:effectLst/>
                          <a:latin typeface="+mj-lt"/>
                        </a:rPr>
                        <a:t>required</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63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Bef>
                          <a:spcPts val="300"/>
                        </a:spcBef>
                        <a:spcAft>
                          <a:spcPts val="0"/>
                        </a:spcAft>
                      </a:pPr>
                      <a:r>
                        <a:rPr lang="en-US" sz="1300" b="1" spc="-5" dirty="0">
                          <a:effectLst/>
                          <a:latin typeface="+mj-lt"/>
                        </a:rPr>
                        <a:t> </a:t>
                      </a:r>
                      <a:r>
                        <a:rPr lang="en-US" sz="1300" b="1" spc="0" dirty="0" smtClean="0">
                          <a:effectLst/>
                          <a:latin typeface="+mj-lt"/>
                        </a:rPr>
                        <a:t>Cooperative</a:t>
                      </a:r>
                      <a:endParaRPr lang="en-US" sz="1300" b="1"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lvl="0" indent="-171450">
                        <a:lnSpc>
                          <a:spcPct val="100000"/>
                        </a:lnSpc>
                        <a:spcBef>
                          <a:spcPts val="300"/>
                        </a:spcBef>
                        <a:spcAft>
                          <a:spcPts val="0"/>
                        </a:spcAft>
                        <a:buFont typeface="Arial" panose="020B0604020202020204" pitchFamily="34" charset="0"/>
                        <a:buChar char="•"/>
                        <a:tabLst>
                          <a:tab pos="125095" algn="l"/>
                        </a:tabLst>
                      </a:pPr>
                      <a:r>
                        <a:rPr lang="en-US" sz="1300" spc="-15" dirty="0">
                          <a:effectLst/>
                          <a:latin typeface="+mj-lt"/>
                        </a:rPr>
                        <a:t>Established by not less than five individuals and/or legal </a:t>
                      </a:r>
                      <a:r>
                        <a:rPr lang="en-US" sz="1300" spc="-15" dirty="0" smtClean="0">
                          <a:effectLst/>
                          <a:latin typeface="+mj-lt"/>
                        </a:rPr>
                        <a:t>entities</a:t>
                      </a:r>
                      <a:endParaRPr lang="en-US" sz="1300" spc="0" dirty="0" smtClean="0">
                        <a:effectLst/>
                        <a:latin typeface="+mj-lt"/>
                      </a:endParaRPr>
                    </a:p>
                    <a:p>
                      <a:pPr marL="171450" lvl="0" indent="-171450">
                        <a:lnSpc>
                          <a:spcPct val="100000"/>
                        </a:lnSpc>
                        <a:spcBef>
                          <a:spcPts val="300"/>
                        </a:spcBef>
                        <a:spcAft>
                          <a:spcPts val="0"/>
                        </a:spcAft>
                        <a:buFont typeface="Arial" panose="020B0604020202020204" pitchFamily="34" charset="0"/>
                        <a:buChar char="•"/>
                        <a:tabLst>
                          <a:tab pos="125095" algn="l"/>
                        </a:tabLst>
                      </a:pPr>
                      <a:r>
                        <a:rPr lang="en-US" sz="1300" spc="-15" dirty="0" smtClean="0">
                          <a:effectLst/>
                          <a:latin typeface="+mj-lt"/>
                        </a:rPr>
                        <a:t>Property liability</a:t>
                      </a:r>
                      <a:endParaRPr lang="en-US" sz="1300" spc="0" dirty="0" smtClean="0">
                        <a:effectLst/>
                        <a:latin typeface="+mj-lt"/>
                      </a:endParaRPr>
                    </a:p>
                    <a:p>
                      <a:pPr marL="171450" lvl="0" indent="-171450">
                        <a:lnSpc>
                          <a:spcPct val="100000"/>
                        </a:lnSpc>
                        <a:spcBef>
                          <a:spcPts val="300"/>
                        </a:spcBef>
                        <a:spcAft>
                          <a:spcPts val="0"/>
                        </a:spcAft>
                        <a:buFont typeface="Arial" panose="020B0604020202020204" pitchFamily="34" charset="0"/>
                        <a:buChar char="•"/>
                        <a:tabLst>
                          <a:tab pos="125095" algn="l"/>
                        </a:tabLst>
                      </a:pPr>
                      <a:r>
                        <a:rPr lang="en-US" sz="1300" spc="-15" dirty="0" smtClean="0">
                          <a:effectLst/>
                          <a:latin typeface="+mj-lt"/>
                        </a:rPr>
                        <a:t>Charter required</a:t>
                      </a:r>
                      <a:endParaRPr lang="en-US" sz="130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9583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dirty="0" smtClean="0"/>
              <a:t>LLC vs Branch/Representative Office</a:t>
            </a:r>
            <a:endParaRPr lang="en-GB" dirty="0"/>
          </a:p>
        </p:txBody>
      </p:sp>
      <p:sp>
        <p:nvSpPr>
          <p:cNvPr id="7" name="Title 6"/>
          <p:cNvSpPr>
            <a:spLocks noGrp="1"/>
          </p:cNvSpPr>
          <p:nvPr>
            <p:ph type="title"/>
          </p:nvPr>
        </p:nvSpPr>
        <p:spPr/>
        <p:txBody>
          <a:bodyPr/>
          <a:lstStyle/>
          <a:p>
            <a:r>
              <a:rPr lang="en-GB" dirty="0" smtClean="0"/>
              <a:t>Investment activity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284944291"/>
              </p:ext>
            </p:extLst>
          </p:nvPr>
        </p:nvGraphicFramePr>
        <p:xfrm>
          <a:off x="374650" y="1638490"/>
          <a:ext cx="8391526" cy="4527360"/>
        </p:xfrm>
        <a:graphic>
          <a:graphicData uri="http://schemas.openxmlformats.org/drawingml/2006/table">
            <a:tbl>
              <a:tblPr firstRow="1">
                <a:tableStyleId>{0660B408-B3CF-4A94-85FC-2B1E0A45F4A2}</a:tableStyleId>
              </a:tblPr>
              <a:tblGrid>
                <a:gridCol w="1761887"/>
                <a:gridCol w="1929982"/>
                <a:gridCol w="2449593"/>
                <a:gridCol w="2250064"/>
              </a:tblGrid>
              <a:tr h="0">
                <a:tc>
                  <a:txBody>
                    <a:bodyPr/>
                    <a:lstStyle/>
                    <a:p>
                      <a:pPr algn="l">
                        <a:lnSpc>
                          <a:spcPct val="100000"/>
                        </a:lnSpc>
                        <a:spcBef>
                          <a:spcPts val="0"/>
                        </a:spcBef>
                        <a:spcAft>
                          <a:spcPts val="0"/>
                        </a:spcAft>
                      </a:pPr>
                      <a:endParaRPr lang="en-US" sz="1200" dirty="0">
                        <a:effectLst/>
                        <a:latin typeface="+mj-lt"/>
                        <a:ea typeface="Arial"/>
                        <a:cs typeface="Arial" panose="020B0604020202020204" pitchFamily="34" charset="0"/>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a:lnSpc>
                          <a:spcPct val="100000"/>
                        </a:lnSpc>
                        <a:spcBef>
                          <a:spcPts val="0"/>
                        </a:spcBef>
                        <a:spcAft>
                          <a:spcPts val="0"/>
                        </a:spcAft>
                      </a:pPr>
                      <a:r>
                        <a:rPr lang="en-US" sz="1200" dirty="0" smtClean="0">
                          <a:effectLst/>
                          <a:latin typeface="+mj-lt"/>
                          <a:cs typeface="Arial" panose="020B0604020202020204" pitchFamily="34" charset="0"/>
                        </a:rPr>
                        <a:t>LLC (“Subsidiary”)</a:t>
                      </a:r>
                      <a:endParaRPr lang="en-US" sz="1200" dirty="0">
                        <a:effectLst/>
                        <a:latin typeface="+mj-lt"/>
                        <a:ea typeface="Arial"/>
                        <a:cs typeface="Arial" panose="020B0604020202020204" pitchFamily="34" charset="0"/>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0000"/>
                        </a:lnSpc>
                        <a:spcBef>
                          <a:spcPts val="0"/>
                        </a:spcBef>
                        <a:spcAft>
                          <a:spcPts val="0"/>
                        </a:spcAft>
                      </a:pPr>
                      <a:r>
                        <a:rPr lang="en-US" sz="1200" dirty="0" smtClean="0">
                          <a:effectLst/>
                          <a:latin typeface="+mj-lt"/>
                          <a:cs typeface="Arial" panose="020B0604020202020204" pitchFamily="34" charset="0"/>
                        </a:rPr>
                        <a:t>Branch</a:t>
                      </a:r>
                      <a:endParaRPr lang="en-US" sz="1200" dirty="0">
                        <a:effectLst/>
                        <a:latin typeface="+mj-lt"/>
                        <a:ea typeface="Arial"/>
                        <a:cs typeface="Arial" panose="020B0604020202020204" pitchFamily="34" charset="0"/>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00000"/>
                        </a:lnSpc>
                        <a:spcBef>
                          <a:spcPts val="0"/>
                        </a:spcBef>
                        <a:spcAft>
                          <a:spcPts val="0"/>
                        </a:spcAft>
                      </a:pPr>
                      <a:r>
                        <a:rPr lang="en-US" sz="1200" dirty="0" smtClean="0">
                          <a:effectLst/>
                          <a:latin typeface="+mj-lt"/>
                          <a:ea typeface="Arial"/>
                          <a:cs typeface="Arial" panose="020B0604020202020204" pitchFamily="34" charset="0"/>
                        </a:rPr>
                        <a:t>Representative Office</a:t>
                      </a:r>
                      <a:endParaRPr lang="en-US" sz="1200" dirty="0">
                        <a:effectLst/>
                        <a:latin typeface="+mj-lt"/>
                        <a:ea typeface="Arial"/>
                        <a:cs typeface="Arial" panose="020B0604020202020204" pitchFamily="34" charset="0"/>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197804">
                <a:tc>
                  <a:txBody>
                    <a:bodyPr/>
                    <a:lstStyle/>
                    <a:p>
                      <a:pPr marL="0" indent="0">
                        <a:lnSpc>
                          <a:spcPct val="100000"/>
                        </a:lnSpc>
                        <a:spcBef>
                          <a:spcPts val="0"/>
                        </a:spcBef>
                        <a:spcAft>
                          <a:spcPts val="0"/>
                        </a:spcAft>
                        <a:buFont typeface="Arial" panose="020B0604020202020204" pitchFamily="34" charset="0"/>
                        <a:buNone/>
                      </a:pPr>
                      <a:r>
                        <a:rPr lang="en-US" sz="1050" b="1" i="0" dirty="0" smtClean="0">
                          <a:effectLst/>
                          <a:latin typeface="+mj-lt"/>
                          <a:ea typeface="Times New Roman"/>
                          <a:cs typeface="Times New Roman"/>
                        </a:rPr>
                        <a:t>Legal form under the Civil Code of the Republic of Azerbaijan</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indent="-108000">
                        <a:lnSpc>
                          <a:spcPct val="100000"/>
                        </a:lnSpc>
                        <a:spcBef>
                          <a:spcPts val="0"/>
                        </a:spcBef>
                        <a:spcAft>
                          <a:spcPts val="0"/>
                        </a:spcAft>
                        <a:buFont typeface="Arial" panose="020B0604020202020204" pitchFamily="34" charset="0"/>
                        <a:buChar char="•"/>
                      </a:pPr>
                      <a:r>
                        <a:rPr lang="en-US" sz="1050" spc="-15" dirty="0" smtClean="0">
                          <a:solidFill>
                            <a:srgbClr val="000000"/>
                          </a:solidFill>
                          <a:effectLst/>
                          <a:latin typeface="+mj-lt"/>
                          <a:ea typeface="Times New Roman"/>
                          <a:cs typeface="Times New Roman"/>
                        </a:rPr>
                        <a:t>A legal entity</a:t>
                      </a:r>
                      <a:endParaRPr lang="en-US" sz="105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nSpc>
                          <a:spcPct val="100000"/>
                        </a:lnSpc>
                        <a:spcBef>
                          <a:spcPts val="0"/>
                        </a:spcBef>
                        <a:spcAft>
                          <a:spcPts val="0"/>
                        </a:spcAft>
                        <a:buFont typeface="Arial" panose="020B0604020202020204" pitchFamily="34" charset="0"/>
                        <a:buChar char="•"/>
                      </a:pPr>
                      <a:r>
                        <a:rPr lang="en-US" sz="1050" dirty="0" smtClean="0">
                          <a:effectLst/>
                          <a:latin typeface="+mj-lt"/>
                          <a:ea typeface="Times New Roman"/>
                          <a:cs typeface="Times New Roman"/>
                        </a:rPr>
                        <a:t>Is not a legal entity</a:t>
                      </a:r>
                      <a:r>
                        <a:rPr lang="en-US" sz="1050" baseline="0" dirty="0" smtClean="0">
                          <a:effectLst/>
                          <a:latin typeface="+mj-lt"/>
                          <a:ea typeface="Times New Roman"/>
                          <a:cs typeface="Times New Roman"/>
                        </a:rPr>
                        <a:t> but a </a:t>
                      </a:r>
                      <a:r>
                        <a:rPr lang="en-US" sz="1050" dirty="0" smtClean="0">
                          <a:effectLst/>
                          <a:latin typeface="+mj-lt"/>
                          <a:ea typeface="Times New Roman"/>
                          <a:cs typeface="Times New Roman"/>
                        </a:rPr>
                        <a:t>separate division</a:t>
                      </a:r>
                      <a:r>
                        <a:rPr lang="en-US" sz="1050" baseline="0" dirty="0" smtClean="0">
                          <a:effectLst/>
                          <a:latin typeface="+mj-lt"/>
                          <a:ea typeface="Times New Roman"/>
                          <a:cs typeface="Times New Roman"/>
                        </a:rPr>
                        <a:t> </a:t>
                      </a:r>
                      <a:r>
                        <a:rPr lang="en-US" sz="1050" dirty="0" smtClean="0">
                          <a:effectLst/>
                          <a:latin typeface="+mj-lt"/>
                          <a:ea typeface="Times New Roman"/>
                          <a:cs typeface="Times New Roman"/>
                        </a:rPr>
                        <a:t>of the foreign legal entity it</a:t>
                      </a:r>
                      <a:r>
                        <a:rPr lang="en-US" sz="1050" baseline="0" dirty="0" smtClean="0">
                          <a:effectLst/>
                          <a:latin typeface="+mj-lt"/>
                          <a:ea typeface="Times New Roman"/>
                          <a:cs typeface="Times New Roman"/>
                        </a:rPr>
                        <a:t> r</a:t>
                      </a:r>
                      <a:r>
                        <a:rPr lang="en-US" sz="1050" dirty="0" smtClean="0">
                          <a:effectLst/>
                          <a:latin typeface="+mj-lt"/>
                          <a:ea typeface="Times New Roman"/>
                          <a:cs typeface="Times New Roman"/>
                        </a:rPr>
                        <a:t>epresent</a:t>
                      </a:r>
                      <a:endParaRPr lang="en-US" sz="105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nSpc>
                          <a:spcPct val="100000"/>
                        </a:lnSpc>
                        <a:spcBef>
                          <a:spcPts val="0"/>
                        </a:spcBef>
                        <a:spcAft>
                          <a:spcPts val="0"/>
                        </a:spcAft>
                        <a:buFont typeface="Arial" panose="020B0604020202020204" pitchFamily="34" charset="0"/>
                        <a:buChar char="•"/>
                      </a:pPr>
                      <a:r>
                        <a:rPr lang="en-US" sz="1050" dirty="0" smtClean="0">
                          <a:effectLst/>
                          <a:latin typeface="+mj-lt"/>
                          <a:ea typeface="Times New Roman"/>
                          <a:cs typeface="Times New Roman"/>
                        </a:rPr>
                        <a:t>Is not a legal entity</a:t>
                      </a:r>
                      <a:r>
                        <a:rPr lang="en-US" sz="1050" baseline="0" dirty="0" smtClean="0">
                          <a:effectLst/>
                          <a:latin typeface="+mj-lt"/>
                          <a:ea typeface="Times New Roman"/>
                          <a:cs typeface="Times New Roman"/>
                        </a:rPr>
                        <a:t> but a</a:t>
                      </a:r>
                      <a:r>
                        <a:rPr lang="en-US" sz="1050" dirty="0" smtClean="0">
                          <a:effectLst/>
                          <a:latin typeface="+mj-lt"/>
                          <a:ea typeface="Times New Roman"/>
                          <a:cs typeface="Times New Roman"/>
                        </a:rPr>
                        <a:t> separate division</a:t>
                      </a:r>
                      <a:r>
                        <a:rPr lang="en-US" sz="1050" baseline="0" dirty="0" smtClean="0">
                          <a:effectLst/>
                          <a:latin typeface="+mj-lt"/>
                          <a:ea typeface="Times New Roman"/>
                          <a:cs typeface="Times New Roman"/>
                        </a:rPr>
                        <a:t> </a:t>
                      </a:r>
                      <a:r>
                        <a:rPr lang="en-US" sz="1050" dirty="0" smtClean="0">
                          <a:effectLst/>
                          <a:latin typeface="+mj-lt"/>
                          <a:ea typeface="Times New Roman"/>
                          <a:cs typeface="Times New Roman"/>
                        </a:rPr>
                        <a:t>of the foreign legal entity it</a:t>
                      </a:r>
                      <a:r>
                        <a:rPr lang="en-US" sz="1050" baseline="0" dirty="0" smtClean="0">
                          <a:effectLst/>
                          <a:latin typeface="+mj-lt"/>
                          <a:ea typeface="Times New Roman"/>
                          <a:cs typeface="Times New Roman"/>
                        </a:rPr>
                        <a:t> </a:t>
                      </a:r>
                      <a:r>
                        <a:rPr lang="en-US" sz="1050" dirty="0" smtClean="0">
                          <a:effectLst/>
                          <a:latin typeface="+mj-lt"/>
                          <a:ea typeface="Times New Roman"/>
                          <a:cs typeface="Times New Roman"/>
                        </a:rPr>
                        <a:t>represent</a:t>
                      </a:r>
                      <a:endParaRPr lang="en-US" sz="105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242254">
                <a:tc>
                  <a:txBody>
                    <a:bodyPr/>
                    <a:lstStyle/>
                    <a:p>
                      <a:pPr marL="0" indent="0">
                        <a:lnSpc>
                          <a:spcPct val="100000"/>
                        </a:lnSpc>
                        <a:spcBef>
                          <a:spcPts val="0"/>
                        </a:spcBef>
                        <a:spcAft>
                          <a:spcPts val="0"/>
                        </a:spcAft>
                        <a:buFont typeface="Arial" panose="020B0604020202020204" pitchFamily="34" charset="0"/>
                        <a:buNone/>
                      </a:pPr>
                      <a:r>
                        <a:rPr lang="en-US" sz="1050" b="1" i="0" dirty="0" smtClean="0">
                          <a:effectLst/>
                          <a:latin typeface="+mj-lt"/>
                          <a:ea typeface="Times New Roman"/>
                          <a:cs typeface="Times New Roman"/>
                        </a:rPr>
                        <a:t>Permitted activities in Azerbaijan</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May conduct any commercial activity  not prohibited under the laws of Azerbaijan</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May perform commercial operations that are conducted by its head office</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None</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197804">
                <a:tc>
                  <a:txBody>
                    <a:bodyPr/>
                    <a:lstStyle/>
                    <a:p>
                      <a:pPr marL="0" indent="0">
                        <a:lnSpc>
                          <a:spcPct val="100000"/>
                        </a:lnSpc>
                        <a:spcBef>
                          <a:spcPts val="0"/>
                        </a:spcBef>
                        <a:spcAft>
                          <a:spcPts val="0"/>
                        </a:spcAft>
                        <a:buFont typeface="Arial" panose="020B0604020202020204" pitchFamily="34" charset="0"/>
                        <a:buNone/>
                      </a:pPr>
                      <a:r>
                        <a:rPr lang="en-US" sz="1050" b="1" i="0" dirty="0" smtClean="0">
                          <a:effectLst/>
                          <a:latin typeface="+mj-lt"/>
                          <a:ea typeface="Times New Roman"/>
                          <a:cs typeface="Times New Roman"/>
                        </a:rPr>
                        <a:t>Material liability </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Neither LLC</a:t>
                      </a:r>
                      <a:r>
                        <a:rPr lang="en-US" sz="1050" kern="1200" baseline="0" dirty="0" smtClean="0">
                          <a:solidFill>
                            <a:schemeClr val="dk1"/>
                          </a:solidFill>
                          <a:effectLst/>
                          <a:latin typeface="+mj-lt"/>
                          <a:ea typeface="Times New Roman"/>
                          <a:cs typeface="Times New Roman"/>
                        </a:rPr>
                        <a:t> no</a:t>
                      </a:r>
                      <a:r>
                        <a:rPr lang="en-US" sz="1050" kern="1200" dirty="0" smtClean="0">
                          <a:solidFill>
                            <a:schemeClr val="dk1"/>
                          </a:solidFill>
                          <a:effectLst/>
                          <a:latin typeface="+mj-lt"/>
                          <a:ea typeface="Times New Roman"/>
                          <a:cs typeface="Times New Roman"/>
                        </a:rPr>
                        <a:t>r its participants are liable for each other’s activities</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The head office bears full liability for the activities of the Branch</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j-lt"/>
                          <a:ea typeface="Times New Roman"/>
                          <a:cs typeface="Times New Roman"/>
                        </a:rPr>
                        <a:t>The head office bears full liability</a:t>
                      </a:r>
                      <a:r>
                        <a:rPr lang="en-US" sz="1050" kern="1200" baseline="0" dirty="0" smtClean="0">
                          <a:solidFill>
                            <a:schemeClr val="dk1"/>
                          </a:solidFill>
                          <a:effectLst/>
                          <a:latin typeface="+mj-lt"/>
                          <a:ea typeface="Times New Roman"/>
                          <a:cs typeface="Times New Roman"/>
                        </a:rPr>
                        <a:t> </a:t>
                      </a:r>
                      <a:r>
                        <a:rPr lang="en-US" sz="1050" kern="1200" dirty="0" smtClean="0">
                          <a:solidFill>
                            <a:schemeClr val="dk1"/>
                          </a:solidFill>
                          <a:effectLst/>
                          <a:latin typeface="+mj-lt"/>
                          <a:ea typeface="Times New Roman"/>
                          <a:cs typeface="Times New Roman"/>
                        </a:rPr>
                        <a:t>for the activities of the Representative Office</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242254">
                <a:tc>
                  <a:txBody>
                    <a:bodyPr/>
                    <a:lstStyle/>
                    <a:p>
                      <a:pPr>
                        <a:lnSpc>
                          <a:spcPct val="100000"/>
                        </a:lnSpc>
                        <a:spcBef>
                          <a:spcPts val="0"/>
                        </a:spcBef>
                        <a:spcAft>
                          <a:spcPts val="0"/>
                        </a:spcAft>
                      </a:pPr>
                      <a:r>
                        <a:rPr lang="en-US" sz="1050" b="1" i="0" dirty="0" smtClean="0">
                          <a:effectLst/>
                          <a:latin typeface="+mj-lt"/>
                          <a:ea typeface="Times New Roman"/>
                          <a:cs typeface="Times New Roman"/>
                        </a:rPr>
                        <a:t>Residency</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Azerbaijani resident</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Except where specifically defined (e.g. tax  legislation) is not considered Azerbaijani resident</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j-lt"/>
                          <a:ea typeface="Times New Roman"/>
                          <a:cs typeface="Times New Roman"/>
                        </a:rPr>
                        <a:t>Except where specifically defined (e.g. tax  legislation) is not considered Azerbaijani resident</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153353">
                <a:tc>
                  <a:txBody>
                    <a:bodyPr/>
                    <a:lstStyle/>
                    <a:p>
                      <a:pPr>
                        <a:lnSpc>
                          <a:spcPct val="100000"/>
                        </a:lnSpc>
                        <a:spcBef>
                          <a:spcPts val="0"/>
                        </a:spcBef>
                        <a:spcAft>
                          <a:spcPts val="0"/>
                        </a:spcAft>
                      </a:pPr>
                      <a:r>
                        <a:rPr lang="en-US" sz="1050" b="1" i="0" dirty="0" smtClean="0">
                          <a:effectLst/>
                          <a:latin typeface="+mj-lt"/>
                          <a:ea typeface="Times New Roman"/>
                          <a:cs typeface="Times New Roman"/>
                        </a:rPr>
                        <a:t>Employment</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Application of the employment laws of Azerbaijan</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Foreign employment law may govern employment relations with expatriates</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Foreign employment law may govern employment relations with expatriates</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153353">
                <a:tc>
                  <a:txBody>
                    <a:bodyPr/>
                    <a:lstStyle/>
                    <a:p>
                      <a:pPr>
                        <a:lnSpc>
                          <a:spcPct val="100000"/>
                        </a:lnSpc>
                        <a:spcBef>
                          <a:spcPts val="0"/>
                        </a:spcBef>
                        <a:spcAft>
                          <a:spcPts val="0"/>
                        </a:spcAft>
                      </a:pPr>
                      <a:r>
                        <a:rPr lang="en-US" sz="1050" b="1" i="0" dirty="0" smtClean="0">
                          <a:effectLst/>
                          <a:latin typeface="+mj-lt"/>
                          <a:ea typeface="Times New Roman"/>
                          <a:cs typeface="Times New Roman"/>
                        </a:rPr>
                        <a:t>Migration</a:t>
                      </a:r>
                      <a:endParaRPr lang="en-US" sz="1050" b="1" i="0" dirty="0">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indent="-108000" algn="l" defTabSz="914400" rtl="0" eaLnBrk="1" latinLnBrk="0" hangingPunct="1">
                        <a:lnSpc>
                          <a:spcPct val="100000"/>
                        </a:lnSpc>
                        <a:spcBef>
                          <a:spcPts val="0"/>
                        </a:spcBef>
                        <a:spcAft>
                          <a:spcPts val="0"/>
                        </a:spcAft>
                        <a:buFont typeface="Arial" panose="020B0604020202020204" pitchFamily="34" charset="0"/>
                        <a:buChar char="•"/>
                      </a:pPr>
                      <a:r>
                        <a:rPr lang="en-US" sz="1050" kern="1200" dirty="0" smtClean="0">
                          <a:solidFill>
                            <a:schemeClr val="dk1"/>
                          </a:solidFill>
                          <a:effectLst/>
                          <a:latin typeface="+mj-lt"/>
                          <a:ea typeface="Times New Roman"/>
                          <a:cs typeface="Times New Roman"/>
                        </a:rPr>
                        <a:t>No work permit exemptions available</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lvl="0" indent="-108000" algn="l" defTabSz="914400" rtl="0" eaLnBrk="1" latinLnBrk="0" hangingPunct="1">
                        <a:lnSpc>
                          <a:spcPct val="100000"/>
                        </a:lnSpc>
                        <a:spcBef>
                          <a:spcPts val="0"/>
                        </a:spcBef>
                        <a:spcAft>
                          <a:spcPts val="0"/>
                        </a:spcAft>
                        <a:buFont typeface="Arial" panose="020B0604020202020204" pitchFamily="34" charset="0"/>
                        <a:buChar char="•"/>
                        <a:tabLst>
                          <a:tab pos="125095" algn="l"/>
                        </a:tabLst>
                      </a:pPr>
                      <a:r>
                        <a:rPr lang="en-US" sz="1050" kern="1200" dirty="0" smtClean="0">
                          <a:solidFill>
                            <a:schemeClr val="dk1"/>
                          </a:solidFill>
                          <a:effectLst/>
                          <a:latin typeface="+mj-lt"/>
                          <a:ea typeface="Times New Roman"/>
                          <a:cs typeface="Times New Roman"/>
                        </a:rPr>
                        <a:t>Head</a:t>
                      </a:r>
                      <a:r>
                        <a:rPr lang="en-US" sz="1050" kern="1200" baseline="0" dirty="0" smtClean="0">
                          <a:solidFill>
                            <a:schemeClr val="dk1"/>
                          </a:solidFill>
                          <a:effectLst/>
                          <a:latin typeface="+mj-lt"/>
                          <a:ea typeface="Times New Roman"/>
                          <a:cs typeface="Times New Roman"/>
                        </a:rPr>
                        <a:t> and deputy heads are exempt from work permit requirements</a:t>
                      </a:r>
                      <a:endParaRPr lang="en-US" sz="1050" kern="1200" dirty="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pPr marL="108000" marR="582295"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dirty="0" smtClean="0">
                          <a:solidFill>
                            <a:schemeClr val="dk1"/>
                          </a:solidFill>
                          <a:effectLst/>
                          <a:latin typeface="+mj-lt"/>
                          <a:ea typeface="Times New Roman"/>
                          <a:cs typeface="Times New Roman"/>
                        </a:rPr>
                        <a:t>Head</a:t>
                      </a:r>
                      <a:r>
                        <a:rPr lang="en-US" sz="1050" kern="1200" baseline="0" dirty="0" smtClean="0">
                          <a:solidFill>
                            <a:schemeClr val="dk1"/>
                          </a:solidFill>
                          <a:effectLst/>
                          <a:latin typeface="+mj-lt"/>
                          <a:ea typeface="Times New Roman"/>
                          <a:cs typeface="Times New Roman"/>
                        </a:rPr>
                        <a:t> and deputy heads are exempt from work permit requirements</a:t>
                      </a:r>
                      <a:endParaRPr lang="en-US" sz="1050" kern="1200" dirty="0" smtClean="0">
                        <a:solidFill>
                          <a:schemeClr val="dk1"/>
                        </a:solidFill>
                        <a:effectLst/>
                        <a:latin typeface="+mj-lt"/>
                        <a:ea typeface="Times New Roman"/>
                        <a:cs typeface="Times New Roman"/>
                      </a:endParaRPr>
                    </a:p>
                  </a:txBody>
                  <a:tcPr marL="36000" marR="3600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2136035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dirty="0" smtClean="0"/>
              <a:t>Registration</a:t>
            </a:r>
            <a:endParaRPr lang="en-GB" dirty="0"/>
          </a:p>
        </p:txBody>
      </p:sp>
      <p:sp>
        <p:nvSpPr>
          <p:cNvPr id="7" name="Title 6"/>
          <p:cNvSpPr>
            <a:spLocks noGrp="1"/>
          </p:cNvSpPr>
          <p:nvPr>
            <p:ph type="title"/>
          </p:nvPr>
        </p:nvSpPr>
        <p:spPr/>
        <p:txBody>
          <a:bodyPr/>
          <a:lstStyle/>
          <a:p>
            <a:r>
              <a:rPr lang="en-GB" dirty="0" smtClean="0"/>
              <a:t>Investment activity </a:t>
            </a:r>
            <a:endParaRPr lang="en-GB" dirty="0"/>
          </a:p>
        </p:txBody>
      </p:sp>
      <p:sp>
        <p:nvSpPr>
          <p:cNvPr id="8" name="Content Placeholder 7"/>
          <p:cNvSpPr>
            <a:spLocks noGrp="1"/>
          </p:cNvSpPr>
          <p:nvPr>
            <p:ph type="body" sz="quarter" idx="14"/>
          </p:nvPr>
        </p:nvSpPr>
        <p:spPr>
          <a:xfrm>
            <a:off x="370799" y="1803543"/>
            <a:ext cx="4077467" cy="3539430"/>
          </a:xfrm>
        </p:spPr>
        <p:txBody>
          <a:bodyPr>
            <a:spAutoFit/>
          </a:bodyPr>
          <a:lstStyle/>
          <a:p>
            <a:pPr indent="-173038"/>
            <a:r>
              <a:rPr lang="en-US" sz="2200" b="1" dirty="0" smtClean="0">
                <a:solidFill>
                  <a:schemeClr val="accent3"/>
                </a:solidFill>
              </a:rPr>
              <a:t>State registration of entities is carried out by the Ministry of Taxes of Azerbaijan according to the “One Stop Shop" principle (Ministry of Taxes, Ministry of Justice, State Social Protection Fund, State Statistics Committee)</a:t>
            </a:r>
          </a:p>
          <a:p>
            <a:pPr indent="-173038"/>
            <a:r>
              <a:rPr lang="en-US" sz="2200" b="1" dirty="0" smtClean="0">
                <a:solidFill>
                  <a:schemeClr val="accent3"/>
                </a:solidFill>
              </a:rPr>
              <a:t>The registration process takes up to two business days</a:t>
            </a:r>
            <a:endParaRPr lang="en-GB" sz="2200" b="1" dirty="0" smtClean="0">
              <a:solidFill>
                <a:schemeClr val="accent3"/>
              </a:solidFill>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0032" y="0"/>
            <a:ext cx="4283968" cy="6858000"/>
          </a:xfrm>
          <a:prstGeom prst="rect">
            <a:avLst/>
          </a:prstGeom>
        </p:spPr>
      </p:pic>
    </p:spTree>
    <p:extLst>
      <p:ext uri="{BB962C8B-B14F-4D97-AF65-F5344CB8AC3E}">
        <p14:creationId xmlns:p14="http://schemas.microsoft.com/office/powerpoint/2010/main" val="37550361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dirty="0" smtClean="0"/>
              <a:t>Currency regulations</a:t>
            </a:r>
            <a:endParaRPr lang="en-GB" dirty="0"/>
          </a:p>
        </p:txBody>
      </p:sp>
      <p:sp>
        <p:nvSpPr>
          <p:cNvPr id="7" name="Title 6"/>
          <p:cNvSpPr>
            <a:spLocks noGrp="1"/>
          </p:cNvSpPr>
          <p:nvPr>
            <p:ph type="title"/>
          </p:nvPr>
        </p:nvSpPr>
        <p:spPr/>
        <p:txBody>
          <a:bodyPr/>
          <a:lstStyle/>
          <a:p>
            <a:r>
              <a:rPr lang="en-GB" dirty="0" smtClean="0"/>
              <a:t>Investment activity </a:t>
            </a:r>
            <a:endParaRPr lang="en-GB" dirty="0"/>
          </a:p>
        </p:txBody>
      </p:sp>
      <p:sp>
        <p:nvSpPr>
          <p:cNvPr id="8" name="Content Placeholder 7"/>
          <p:cNvSpPr>
            <a:spLocks noGrp="1"/>
          </p:cNvSpPr>
          <p:nvPr>
            <p:ph type="body" sz="quarter" idx="14"/>
          </p:nvPr>
        </p:nvSpPr>
        <p:spPr/>
        <p:txBody>
          <a:bodyPr/>
          <a:lstStyle/>
          <a:p>
            <a:r>
              <a:rPr lang="en-US" dirty="0" err="1" smtClean="0"/>
              <a:t>Manat</a:t>
            </a:r>
            <a:r>
              <a:rPr lang="en-US" dirty="0" smtClean="0"/>
              <a:t>, the official currency of Azerbaijan, has limited convertibility</a:t>
            </a:r>
          </a:p>
          <a:p>
            <a:r>
              <a:rPr lang="en-US" dirty="0" smtClean="0"/>
              <a:t>Different currency regulations under domestic law and PSA  </a:t>
            </a:r>
          </a:p>
          <a:p>
            <a:r>
              <a:rPr lang="en-US" dirty="0" smtClean="0"/>
              <a:t>Contractors and foreign subcontractors are allowed to make and receive payments in foreign currency including to their offshore accounts</a:t>
            </a:r>
          </a:p>
          <a:p>
            <a:r>
              <a:rPr lang="en-US" dirty="0" smtClean="0"/>
              <a:t>Tax authorities should be informed about each corporate bank account</a:t>
            </a:r>
          </a:p>
          <a:p>
            <a:r>
              <a:rPr lang="en-US" dirty="0" smtClean="0"/>
              <a:t>Contractors and foreign subcontractors operating under PSA and HGA regimes may have unlimited number of bank accounts</a:t>
            </a:r>
          </a:p>
          <a:p>
            <a:r>
              <a:rPr lang="en-US" dirty="0" smtClean="0"/>
              <a:t>Contractors and foreign subcontractors operating under PSA and HGA regimes may transfer abroad any foreign exchange in excess of local requirements</a:t>
            </a:r>
          </a:p>
          <a:p>
            <a:r>
              <a:rPr lang="en-US" dirty="0" smtClean="0"/>
              <a:t>Payment of expat salaries in foreign currency from offshore bank accounts is permitted</a:t>
            </a:r>
            <a:endParaRPr lang="en-GB" dirty="0" smtClean="0"/>
          </a:p>
        </p:txBody>
      </p:sp>
    </p:spTree>
    <p:extLst>
      <p:ext uri="{BB962C8B-B14F-4D97-AF65-F5344CB8AC3E}">
        <p14:creationId xmlns:p14="http://schemas.microsoft.com/office/powerpoint/2010/main" val="23057948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GB" smtClean="0"/>
              <a:t>Competition rules</a:t>
            </a:r>
            <a:endParaRPr lang="en-GB" dirty="0"/>
          </a:p>
        </p:txBody>
      </p:sp>
      <p:sp>
        <p:nvSpPr>
          <p:cNvPr id="7" name="Title 6"/>
          <p:cNvSpPr>
            <a:spLocks noGrp="1"/>
          </p:cNvSpPr>
          <p:nvPr>
            <p:ph type="title"/>
          </p:nvPr>
        </p:nvSpPr>
        <p:spPr/>
        <p:txBody>
          <a:bodyPr/>
          <a:lstStyle/>
          <a:p>
            <a:r>
              <a:rPr lang="en-GB" smtClean="0"/>
              <a:t>Investment activity </a:t>
            </a:r>
            <a:endParaRPr lang="en-GB" dirty="0"/>
          </a:p>
        </p:txBody>
      </p:sp>
      <p:sp>
        <p:nvSpPr>
          <p:cNvPr id="8" name="Content Placeholder 7"/>
          <p:cNvSpPr>
            <a:spLocks noGrp="1"/>
          </p:cNvSpPr>
          <p:nvPr>
            <p:ph type="body" sz="quarter" idx="14"/>
          </p:nvPr>
        </p:nvSpPr>
        <p:spPr>
          <a:xfrm>
            <a:off x="370800" y="1803543"/>
            <a:ext cx="8388000" cy="4062651"/>
          </a:xfrm>
        </p:spPr>
        <p:txBody>
          <a:bodyPr>
            <a:spAutoFit/>
          </a:bodyPr>
          <a:lstStyle/>
          <a:p>
            <a:pPr>
              <a:spcAft>
                <a:spcPts val="0"/>
              </a:spcAft>
            </a:pPr>
            <a:r>
              <a:rPr lang="en-US" sz="1400" dirty="0" smtClean="0"/>
              <a:t>Competition on the Azerbaijani market is regulated mainly by the Law on Antimonopoly activity and the Law on Natural Monopolies along with other supplementary laws and regulations</a:t>
            </a:r>
          </a:p>
          <a:p>
            <a:pPr>
              <a:spcAft>
                <a:spcPts val="0"/>
              </a:spcAft>
            </a:pPr>
            <a:r>
              <a:rPr lang="en-US" sz="1400" dirty="0" smtClean="0"/>
              <a:t>Antimonopoly Law provides for compulsory notification and authorization from the State Antimonopoly Services in the following cases:</a:t>
            </a:r>
          </a:p>
          <a:p>
            <a:pPr>
              <a:spcAft>
                <a:spcPts val="0"/>
              </a:spcAft>
            </a:pPr>
            <a:r>
              <a:rPr lang="en-US" sz="1400" dirty="0" smtClean="0"/>
              <a:t>Merger/consolidation:</a:t>
            </a:r>
          </a:p>
          <a:p>
            <a:pPr>
              <a:spcAft>
                <a:spcPts val="0"/>
              </a:spcAft>
            </a:pPr>
            <a:r>
              <a:rPr lang="en-US" sz="1400" dirty="0" smtClean="0"/>
              <a:t>Where a merger/consolidation leads to the creation of entities with a market share exceeding 35%</a:t>
            </a:r>
          </a:p>
          <a:p>
            <a:pPr>
              <a:spcAft>
                <a:spcPts val="0"/>
              </a:spcAft>
            </a:pPr>
            <a:r>
              <a:rPr lang="en-US" sz="1400" dirty="0" smtClean="0"/>
              <a:t>Where a merger/consolidation takes place between market participants with total value of assets which exceed the value of 75 thousand times the minimum wage (105.00 </a:t>
            </a:r>
            <a:r>
              <a:rPr lang="en-US" sz="1400" dirty="0" err="1" smtClean="0"/>
              <a:t>manats</a:t>
            </a:r>
            <a:r>
              <a:rPr lang="en-US" sz="1400" dirty="0" smtClean="0"/>
              <a:t> as of 2014)</a:t>
            </a:r>
          </a:p>
          <a:p>
            <a:pPr>
              <a:spcAft>
                <a:spcPts val="0"/>
              </a:spcAft>
            </a:pPr>
            <a:r>
              <a:rPr lang="en-US" sz="1400" dirty="0" smtClean="0"/>
              <a:t>Acquisition of shares:</a:t>
            </a:r>
          </a:p>
          <a:p>
            <a:pPr marL="177800" indent="-177800">
              <a:spcAft>
                <a:spcPts val="0"/>
              </a:spcAft>
              <a:buFont typeface="Arial" panose="020B0604020202020204" pitchFamily="34" charset="0"/>
              <a:buChar char="•"/>
            </a:pPr>
            <a:r>
              <a:rPr lang="en-US" sz="1400" dirty="0" smtClean="0"/>
              <a:t>Acquiring more than 20% of the voting shares (interest) of a market participant</a:t>
            </a:r>
          </a:p>
          <a:p>
            <a:pPr marL="177800" indent="-177800">
              <a:spcAft>
                <a:spcPts val="0"/>
              </a:spcAft>
              <a:buFont typeface="Arial" panose="020B0604020202020204" pitchFamily="34" charset="0"/>
              <a:buChar char="•"/>
            </a:pPr>
            <a:r>
              <a:rPr lang="en-US" sz="1400" dirty="0" smtClean="0"/>
              <a:t>Acquiring the main production means or non-tangible assets of a market participant, provided that such property represents more than 10% of the main production means or non-tangible assets of the seller</a:t>
            </a:r>
          </a:p>
          <a:p>
            <a:pPr marL="177800" indent="-177800">
              <a:spcAft>
                <a:spcPts val="0"/>
              </a:spcAft>
              <a:buFont typeface="Arial" panose="020B0604020202020204" pitchFamily="34" charset="0"/>
              <a:buChar char="•"/>
            </a:pPr>
            <a:r>
              <a:rPr lang="en-US" sz="1400" dirty="0" smtClean="0"/>
              <a:t>Acquiring the rights necessary to define the business and perform the functions of the highest governing management body of a market participant provided that (a) the value of the entity’s total assets exceeds 75 thousand times the minimum wage or (b) one of the entity’s market share exceeds 35% or (c) the entity acquiring shares (interest) controls the activities of the entity transferring such shares (interest)</a:t>
            </a:r>
            <a:endParaRPr lang="en-GB" sz="1400" dirty="0" smtClean="0"/>
          </a:p>
        </p:txBody>
      </p:sp>
    </p:spTree>
    <p:extLst>
      <p:ext uri="{BB962C8B-B14F-4D97-AF65-F5344CB8AC3E}">
        <p14:creationId xmlns:p14="http://schemas.microsoft.com/office/powerpoint/2010/main" val="35530046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creen ENG">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reen ENG.potx" id="{442D0DA1-118E-43A7-A9C3-6662AE88DF24}" vid="{50B7FE21-2E42-43A6-88F6-87559A63FFED}"/>
    </a:ext>
  </a:extLst>
</a:theme>
</file>

<file path=ppt/theme/theme2.xml><?xml version="1.0" encoding="utf-8"?>
<a:theme xmlns:a="http://schemas.openxmlformats.org/drawingml/2006/main" name="1_Deloitte Presentation Template 201113">
  <a:themeElements>
    <a:clrScheme name="Custom 98">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reen ENG.potx" id="{442D0DA1-118E-43A7-A9C3-6662AE88DF24}" vid="{D4492040-5574-42D5-8DC3-0F9A6A02A2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Italy</Template>
  <TotalTime>38</TotalTime>
  <Words>1524</Words>
  <Application>Microsoft Office PowerPoint</Application>
  <PresentationFormat>On-screen Show (4:3)</PresentationFormat>
  <Paragraphs>206</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Times New Roman</vt:lpstr>
      <vt:lpstr>Screen ENG</vt:lpstr>
      <vt:lpstr>1_Deloitte Presentation Template 201113</vt:lpstr>
      <vt:lpstr>International forum:  focus on Azerbaijan</vt:lpstr>
      <vt:lpstr>Table of contents</vt:lpstr>
      <vt:lpstr>PowerPoint Presentation</vt:lpstr>
      <vt:lpstr>Investment activity </vt:lpstr>
      <vt:lpstr>Investment activity </vt:lpstr>
      <vt:lpstr>Investment activity </vt:lpstr>
      <vt:lpstr>Investment activity </vt:lpstr>
      <vt:lpstr>Investment activity </vt:lpstr>
      <vt:lpstr>Investment activity </vt:lpstr>
      <vt:lpstr>Investment activity </vt:lpstr>
      <vt:lpstr>Investment activity </vt:lpstr>
      <vt:lpstr>Investment activity</vt:lpstr>
      <vt:lpstr>PowerPoint Presentation</vt:lpstr>
      <vt:lpstr>Taxation systems</vt:lpstr>
      <vt:lpstr>Taxation system</vt:lpstr>
      <vt:lpstr>Taxation system</vt:lpstr>
      <vt:lpstr>Taxation system</vt:lpstr>
      <vt:lpstr>Taxation system</vt:lpstr>
      <vt:lpstr>Taxation system</vt:lpstr>
      <vt:lpstr>Taxation system</vt:lpstr>
      <vt:lpstr>PowerPoint Presentation</vt:lpstr>
      <vt:lpstr>Customs</vt:lpstr>
      <vt:lpstr>PowerPoint Presentation</vt:lpstr>
      <vt:lpstr>Current trends</vt:lpstr>
      <vt:lpstr>PowerPoint Presentation</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FORUM: FOCUS ON AZERBAIJAN</dc:title>
  <dc:creator>Deloitte</dc:creator>
  <cp:lastModifiedBy>Deloitte</cp:lastModifiedBy>
  <cp:revision>6</cp:revision>
  <dcterms:created xsi:type="dcterms:W3CDTF">2015-05-07T13:08:33Z</dcterms:created>
  <dcterms:modified xsi:type="dcterms:W3CDTF">2015-05-13T04:54:59Z</dcterms:modified>
</cp:coreProperties>
</file>